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2"/>
  </p:notesMasterIdLst>
  <p:sldIdLst>
    <p:sldId id="256" r:id="rId2"/>
    <p:sldId id="257" r:id="rId3"/>
    <p:sldId id="260" r:id="rId4"/>
    <p:sldId id="278" r:id="rId5"/>
    <p:sldId id="471" r:id="rId6"/>
    <p:sldId id="474" r:id="rId7"/>
    <p:sldId id="285" r:id="rId8"/>
    <p:sldId id="519" r:id="rId9"/>
    <p:sldId id="518" r:id="rId10"/>
    <p:sldId id="473" r:id="rId11"/>
    <p:sldId id="280" r:id="rId12"/>
    <p:sldId id="462" r:id="rId13"/>
    <p:sldId id="463" r:id="rId14"/>
    <p:sldId id="470" r:id="rId15"/>
    <p:sldId id="469" r:id="rId16"/>
    <p:sldId id="494" r:id="rId17"/>
    <p:sldId id="476" r:id="rId18"/>
    <p:sldId id="259" r:id="rId19"/>
    <p:sldId id="266" r:id="rId20"/>
    <p:sldId id="261" r:id="rId21"/>
    <p:sldId id="267" r:id="rId22"/>
    <p:sldId id="477" r:id="rId23"/>
    <p:sldId id="502" r:id="rId24"/>
    <p:sldId id="501" r:id="rId25"/>
    <p:sldId id="521" r:id="rId26"/>
    <p:sldId id="504" r:id="rId27"/>
    <p:sldId id="503" r:id="rId28"/>
    <p:sldId id="520" r:id="rId29"/>
    <p:sldId id="475" r:id="rId30"/>
    <p:sldId id="262" r:id="rId31"/>
    <p:sldId id="505" r:id="rId32"/>
    <p:sldId id="506" r:id="rId33"/>
    <p:sldId id="485" r:id="rId34"/>
    <p:sldId id="508" r:id="rId35"/>
    <p:sldId id="509" r:id="rId36"/>
    <p:sldId id="495" r:id="rId37"/>
    <p:sldId id="496" r:id="rId38"/>
    <p:sldId id="516" r:id="rId39"/>
    <p:sldId id="514" r:id="rId40"/>
    <p:sldId id="515" r:id="rId41"/>
    <p:sldId id="466" r:id="rId42"/>
    <p:sldId id="522" r:id="rId43"/>
    <p:sldId id="498" r:id="rId44"/>
    <p:sldId id="524" r:id="rId45"/>
    <p:sldId id="511" r:id="rId46"/>
    <p:sldId id="523" r:id="rId47"/>
    <p:sldId id="490" r:id="rId48"/>
    <p:sldId id="512" r:id="rId49"/>
    <p:sldId id="525" r:id="rId50"/>
    <p:sldId id="526" r:id="rId51"/>
    <p:sldId id="513" r:id="rId52"/>
    <p:sldId id="500" r:id="rId53"/>
    <p:sldId id="517" r:id="rId54"/>
    <p:sldId id="472" r:id="rId55"/>
    <p:sldId id="283" r:id="rId56"/>
    <p:sldId id="282" r:id="rId57"/>
    <p:sldId id="279" r:id="rId58"/>
    <p:sldId id="281" r:id="rId59"/>
    <p:sldId id="286" r:id="rId60"/>
    <p:sldId id="289" r:id="rId61"/>
    <p:sldId id="287" r:id="rId62"/>
    <p:sldId id="446" r:id="rId63"/>
    <p:sldId id="447" r:id="rId64"/>
    <p:sldId id="448" r:id="rId65"/>
    <p:sldId id="453" r:id="rId66"/>
    <p:sldId id="455" r:id="rId67"/>
    <p:sldId id="454" r:id="rId68"/>
    <p:sldId id="288" r:id="rId69"/>
    <p:sldId id="290" r:id="rId70"/>
    <p:sldId id="456" r:id="rId71"/>
    <p:sldId id="457" r:id="rId72"/>
    <p:sldId id="460" r:id="rId73"/>
    <p:sldId id="458" r:id="rId74"/>
    <p:sldId id="461" r:id="rId75"/>
    <p:sldId id="459" r:id="rId76"/>
    <p:sldId id="467" r:id="rId77"/>
    <p:sldId id="464" r:id="rId78"/>
    <p:sldId id="465" r:id="rId79"/>
    <p:sldId id="497" r:id="rId80"/>
    <p:sldId id="499" r:id="rId81"/>
  </p:sldIdLst>
  <p:sldSz cx="9144000" cy="5143500" type="screen16x9"/>
  <p:notesSz cx="6858000" cy="9144000"/>
  <p:embeddedFontLst>
    <p:embeddedFont>
      <p:font typeface="Cambria" panose="02040503050406030204" pitchFamily="18" charset="0"/>
      <p:regular r:id="rId83"/>
      <p:bold r:id="rId84"/>
      <p:italic r:id="rId85"/>
      <p:boldItalic r:id="rId86"/>
    </p:embeddedFont>
    <p:embeddedFont>
      <p:font typeface="Cambria Math" panose="02040503050406030204" pitchFamily="18" charset="0"/>
      <p:regular r:id="rId87"/>
    </p:embeddedFont>
    <p:embeddedFont>
      <p:font typeface="Consolas" panose="020B0609020204030204" pitchFamily="49" charset="0"/>
      <p:regular r:id="rId88"/>
      <p:bold r:id="rId89"/>
      <p:italic r:id="rId90"/>
      <p:boldItalic r:id="rId91"/>
    </p:embeddedFont>
    <p:embeddedFont>
      <p:font typeface="Lato" panose="020F0502020204030203" pitchFamily="34" charset="0"/>
      <p:regular r:id="rId92"/>
      <p:bold r:id="rId93"/>
      <p:italic r:id="rId94"/>
      <p:boldItalic r:id="rId95"/>
    </p:embeddedFont>
    <p:embeddedFont>
      <p:font typeface="Raleway" pitchFamily="2" charset="0"/>
      <p:regular r:id="rId96"/>
      <p:bold r:id="rId97"/>
      <p:italic r:id="rId98"/>
      <p:boldItalic r:id="rId99"/>
    </p:embeddedFont>
    <p:embeddedFont>
      <p:font typeface="Segoe UI" panose="020B0502040204020203"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6"/>
  </p:normalViewPr>
  <p:slideViewPr>
    <p:cSldViewPr snapToGrid="0" snapToObjects="1">
      <p:cViewPr varScale="1">
        <p:scale>
          <a:sx n="195" d="100"/>
          <a:sy n="195" d="100"/>
        </p:scale>
        <p:origin x="72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AE5AA702-E4A7-4118-9304-818B3D04C76D}" type="presOf" srcId="{6D8B7D5A-71F8-4D23-BD7B-AE63F0D1E38C}" destId="{35E11FD7-4A69-4420-A788-184374E503DF}" srcOrd="0" destOrd="3" presId="urn:microsoft.com/office/officeart/2005/8/layout/hList6"/>
    <dgm:cxn modelId="{F58B7E10-EAB0-44F6-B22E-5B078910C972}" srcId="{DC98CCA7-5CDB-4687-83A8-87937094B552}" destId="{21D717DB-FA07-4D71-A5B6-F1D770D2055D}" srcOrd="1" destOrd="0" parTransId="{C3529AC8-D99F-4DA1-BAE3-7D570578AA82}" sibTransId="{60368C1A-0731-45E0-9445-4B4A2692C1B1}"/>
    <dgm:cxn modelId="{9C3EC318-CF0F-4382-B8DF-645361075396}" type="presOf" srcId="{C4A18F04-8465-4A83-914F-4A7B135D0C3F}" destId="{35E11FD7-4A69-4420-A788-184374E503DF}" srcOrd="0" destOrd="0" presId="urn:microsoft.com/office/officeart/2005/8/layout/hList6"/>
    <dgm:cxn modelId="{F2D8E71E-566B-4DBB-8960-17C5C293CA97}" srcId="{DAF266BD-5364-4A0A-8E17-3CBB75DD0BBF}" destId="{159AA219-9AAD-49B8-86C7-F4FE82DE5DBA}" srcOrd="1" destOrd="0" parTransId="{361ECADF-110B-4D33-9F7A-77F3D50FE7AB}" sibTransId="{A6CD12C1-3B0D-4577-9545-2AFA04AEA6CA}"/>
    <dgm:cxn modelId="{7A1F211F-634F-4E96-81F3-DAE45113D2FF}" type="presOf" srcId="{E971C0CC-A3EC-4F9A-BD2B-8992994EDC01}" destId="{81F227BE-A040-410D-8199-28BA1F7987D1}" srcOrd="0" destOrd="1" presId="urn:microsoft.com/office/officeart/2005/8/layout/hList6"/>
    <dgm:cxn modelId="{A41C5133-5E54-4894-94B4-CEF80191398C}" type="presOf" srcId="{452616A9-E229-44B7-A6DB-F83CBFA6567F}" destId="{81F227BE-A040-410D-8199-28BA1F7987D1}" srcOrd="0" destOrd="2"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9B24EE41-1AB9-4E95-969F-0BB2F8ABC3BE}" type="presOf" srcId="{DAF266BD-5364-4A0A-8E17-3CBB75DD0BBF}" destId="{956CB3C1-87F1-420B-867A-12EFB996FA45}" srcOrd="0" destOrd="0"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76ADB76A-BE71-4192-9506-CF9B17F36719}" type="presOf" srcId="{C0E3A889-DB91-4C5F-AED4-D28266C8278D}" destId="{D92B4BBC-CA67-4077-B8EB-A36AC6C97223}" srcOrd="0" destOrd="2" presId="urn:microsoft.com/office/officeart/2005/8/layout/hList6"/>
    <dgm:cxn modelId="{2A10C24D-6F67-49B7-9AC7-998CEA9DFDA0}" type="presOf" srcId="{B8FF60CA-A973-4CCB-AF5F-304E8A242E32}" destId="{35E11FD7-4A69-4420-A788-184374E503DF}" srcOrd="0" destOrd="2" presId="urn:microsoft.com/office/officeart/2005/8/layout/hList6"/>
    <dgm:cxn modelId="{9744E66D-08B5-450B-97D9-6A84FF1612BB}" type="presOf" srcId="{DC98CCA7-5CDB-4687-83A8-87937094B552}" destId="{5E91689C-0B62-4864-AEEC-F0F00DF59C65}" srcOrd="0" destOrd="0"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8BAF7775-F4B4-4C17-8FCC-D52A2B45B417}" type="presOf" srcId="{23438EB7-2971-40B2-B24A-D94398FC99F3}" destId="{D92B4BBC-CA67-4077-B8EB-A36AC6C97223}" srcOrd="0" destOrd="0" presId="urn:microsoft.com/office/officeart/2005/8/layout/hList6"/>
    <dgm:cxn modelId="{5E0B9C75-2697-477A-BFB9-2F3179A5864D}" type="presOf" srcId="{CEDA7E79-A4F3-4AE1-AAAF-867D0230B1ED}" destId="{5E91689C-0B62-4864-AEEC-F0F00DF59C65}" srcOrd="0" destOrd="1" presId="urn:microsoft.com/office/officeart/2005/8/layout/hList6"/>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89A62A9E-6FC3-4A47-A89B-844984608D71}" type="presOf" srcId="{698589B5-C5F8-40DA-B31C-C31B0111C986}" destId="{D92B4BBC-CA67-4077-B8EB-A36AC6C97223}"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B0D15DB6-03A1-4E28-BA72-59A89888D420}" srcId="{C4A18F04-8465-4A83-914F-4A7B135D0C3F}" destId="{B8FF60CA-A973-4CCB-AF5F-304E8A242E32}" srcOrd="1" destOrd="0" parTransId="{5155B0FA-332B-4AEF-BB4F-A502D0BE6446}" sibTransId="{095F07D2-7DD9-4FBE-8851-2C49693CC320}"/>
    <dgm:cxn modelId="{4474C0CD-81A0-4CAF-97B5-9E205183845F}" type="presOf" srcId="{845C6A2F-02F1-4212-8450-8F6352476350}" destId="{35E11FD7-4A69-4420-A788-184374E503DF}" srcOrd="0" destOrd="1"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EB8F7ED1-FDF0-4573-A2D9-272DB391C7C9}" type="presOf" srcId="{159AA219-9AAD-49B8-86C7-F4FE82DE5DBA}" destId="{81F227BE-A040-410D-8199-28BA1F7987D1}" srcOrd="0" destOrd="0" presId="urn:microsoft.com/office/officeart/2005/8/layout/hList6"/>
    <dgm:cxn modelId="{15B148DF-83D8-430A-961F-FD1D2CCB37A3}" type="presOf" srcId="{21D717DB-FA07-4D71-A5B6-F1D770D2055D}" destId="{5E91689C-0B62-4864-AEEC-F0F00DF59C65}" srcOrd="0" destOrd="2" presId="urn:microsoft.com/office/officeart/2005/8/layout/hList6"/>
    <dgm:cxn modelId="{1147DAEF-3DA0-436B-BE7B-D2CF39EACBE4}" type="presOf" srcId="{78378602-936B-4341-9B9F-798DC891E3F5}" destId="{D92B4BBC-CA67-4077-B8EB-A36AC6C97223}" srcOrd="0" destOrd="1" presId="urn:microsoft.com/office/officeart/2005/8/layout/hList6"/>
    <dgm:cxn modelId="{B87963F0-AF5C-4C6C-A036-7BF051CE8015}" type="presOf" srcId="{F8CABF33-0DF7-4FFB-83DC-0C2EBE33AEB8}" destId="{81F227BE-A040-410D-8199-28BA1F7987D1}" srcOrd="0" destOrd="3"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DD394CEB-6A7B-4B71-B053-C0E870074C34}" type="presParOf" srcId="{956CB3C1-87F1-420B-867A-12EFB996FA45}" destId="{35E11FD7-4A69-4420-A788-184374E503DF}" srcOrd="0" destOrd="0" presId="urn:microsoft.com/office/officeart/2005/8/layout/hList6"/>
    <dgm:cxn modelId="{B8872D75-4A82-4514-8D7A-9FC8A5FC02F5}" type="presParOf" srcId="{956CB3C1-87F1-420B-867A-12EFB996FA45}" destId="{5CA0D562-110D-44BE-8801-F9BDC5989AC6}" srcOrd="1" destOrd="0" presId="urn:microsoft.com/office/officeart/2005/8/layout/hList6"/>
    <dgm:cxn modelId="{5FEF334B-9172-444B-9F87-9E9AD553C3DF}" type="presParOf" srcId="{956CB3C1-87F1-420B-867A-12EFB996FA45}" destId="{81F227BE-A040-410D-8199-28BA1F7987D1}" srcOrd="2" destOrd="0" presId="urn:microsoft.com/office/officeart/2005/8/layout/hList6"/>
    <dgm:cxn modelId="{47359591-5324-4E99-8B49-920258BCFE7F}" type="presParOf" srcId="{956CB3C1-87F1-420B-867A-12EFB996FA45}" destId="{90B11F0F-6A3C-4872-A7FB-8E1F2C1C0896}" srcOrd="3" destOrd="0" presId="urn:microsoft.com/office/officeart/2005/8/layout/hList6"/>
    <dgm:cxn modelId="{D1CBA194-AD2A-489B-9546-01EE25422259}" type="presParOf" srcId="{956CB3C1-87F1-420B-867A-12EFB996FA45}" destId="{5E91689C-0B62-4864-AEEC-F0F00DF59C65}" srcOrd="4" destOrd="0" presId="urn:microsoft.com/office/officeart/2005/8/layout/hList6"/>
    <dgm:cxn modelId="{2D9C7E6C-EC1B-45F5-A785-6AFFEDFA08D2}" type="presParOf" srcId="{956CB3C1-87F1-420B-867A-12EFB996FA45}" destId="{2F12FE2D-B304-40B0-BC6E-9488C1B38661}" srcOrd="5" destOrd="0" presId="urn:microsoft.com/office/officeart/2005/8/layout/hList6"/>
    <dgm:cxn modelId="{DF24A3A7-C82E-490A-B354-91EACF91FA54}"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b="1" dirty="0"/>
            <a:t>Central Processing Unit (CPU)</a:t>
          </a:r>
          <a:endParaRPr lang="en-US" dirty="0"/>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E7A543DB-07FE-4C2E-9C8C-577D0B8AD3F4}">
      <dgm:prSet/>
      <dgm:spPr/>
      <dgm:t>
        <a:bodyPr/>
        <a:lstStyle/>
        <a:p>
          <a:pPr>
            <a:buFont typeface="Arial" panose="020B0604020202020204" pitchFamily="34" charset="0"/>
            <a:buChar char="•"/>
          </a:pPr>
          <a:r>
            <a:rPr lang="en-US" dirty="0"/>
            <a:t>General-purpose processor for sequential tasks</a:t>
          </a:r>
        </a:p>
      </dgm:t>
    </dgm:pt>
    <dgm:pt modelId="{30FB586F-7D5F-4506-946B-0EE41942114C}" type="parTrans" cxnId="{66C914D9-4583-462E-8FF9-35BC860FDC24}">
      <dgm:prSet/>
      <dgm:spPr/>
      <dgm:t>
        <a:bodyPr/>
        <a:lstStyle/>
        <a:p>
          <a:endParaRPr lang="en-US"/>
        </a:p>
      </dgm:t>
    </dgm:pt>
    <dgm:pt modelId="{39F8ADD7-84F8-4F4C-99C8-48F8CD948A2F}" type="sibTrans" cxnId="{66C914D9-4583-462E-8FF9-35BC860FDC24}">
      <dgm:prSet/>
      <dgm:spPr/>
      <dgm:t>
        <a:bodyPr/>
        <a:lstStyle/>
        <a:p>
          <a:endParaRPr lang="en-US"/>
        </a:p>
      </dgm:t>
    </dgm:pt>
    <dgm:pt modelId="{79C25270-C831-42CF-8E5D-A42A517FF40D}">
      <dgm:prSet/>
      <dgm:spPr/>
      <dgm:t>
        <a:bodyPr/>
        <a:lstStyle/>
        <a:p>
          <a:pPr>
            <a:buFont typeface="Arial" panose="020B0604020202020204" pitchFamily="34" charset="0"/>
            <a:buChar char="•"/>
          </a:pPr>
          <a:r>
            <a:rPr lang="en-US" b="1" dirty="0"/>
            <a:t>Cores:</a:t>
          </a:r>
          <a:r>
            <a:rPr lang="en-US" dirty="0"/>
            <a:t> 1–128 (consumer to high-end server CPUs)</a:t>
          </a:r>
        </a:p>
      </dgm:t>
    </dgm:pt>
    <dgm:pt modelId="{89696DB1-E844-4CDD-8566-E4DB8E89E672}" type="parTrans" cxnId="{8613C09A-4A63-41C7-9826-71BC734CDAEE}">
      <dgm:prSet/>
      <dgm:spPr/>
      <dgm:t>
        <a:bodyPr/>
        <a:lstStyle/>
        <a:p>
          <a:endParaRPr lang="en-US"/>
        </a:p>
      </dgm:t>
    </dgm:pt>
    <dgm:pt modelId="{EA415121-3164-47C6-B268-2695FBBBC935}" type="sibTrans" cxnId="{8613C09A-4A63-41C7-9826-71BC734CDAEE}">
      <dgm:prSet/>
      <dgm:spPr/>
      <dgm:t>
        <a:bodyPr/>
        <a:lstStyle/>
        <a:p>
          <a:endParaRPr lang="en-US"/>
        </a:p>
      </dgm:t>
    </dgm:pt>
    <dgm:pt modelId="{65B53BBF-8F08-4754-B527-E996C45AB68A}">
      <dgm:prSet/>
      <dgm:spPr/>
      <dgm:t>
        <a:bodyPr/>
        <a:lstStyle/>
        <a:p>
          <a:pPr>
            <a:buFont typeface="Arial" panose="020B0604020202020204" pitchFamily="34" charset="0"/>
            <a:buChar char="•"/>
          </a:pPr>
          <a:r>
            <a:rPr lang="en-US" b="1" dirty="0"/>
            <a:t>Clock Speed:</a:t>
          </a:r>
          <a:r>
            <a:rPr lang="en-US" dirty="0"/>
            <a:t> Up to ~9 GHz (boost speeds)</a:t>
          </a:r>
        </a:p>
      </dgm:t>
    </dgm:pt>
    <dgm:pt modelId="{3CB24BE1-F54E-4DF0-9376-E46D02CCE1B1}" type="parTrans" cxnId="{2EE8FFE2-3818-4712-9004-0EB6248C5482}">
      <dgm:prSet/>
      <dgm:spPr/>
      <dgm:t>
        <a:bodyPr/>
        <a:lstStyle/>
        <a:p>
          <a:endParaRPr lang="en-US"/>
        </a:p>
      </dgm:t>
    </dgm:pt>
    <dgm:pt modelId="{CD060196-9FAC-4927-84CE-A94348885E05}" type="sibTrans" cxnId="{2EE8FFE2-3818-4712-9004-0EB6248C5482}">
      <dgm:prSet/>
      <dgm:spPr/>
      <dgm:t>
        <a:bodyPr/>
        <a:lstStyle/>
        <a:p>
          <a:endParaRPr lang="en-US"/>
        </a:p>
      </dgm:t>
    </dgm:pt>
    <dgm:pt modelId="{3A4AD84C-11A1-4088-B392-0193C7A9F9B2}">
      <dgm:prSet/>
      <dgm:spPr/>
      <dgm:t>
        <a:bodyPr/>
        <a:lstStyle/>
        <a:p>
          <a:pPr>
            <a:buFont typeface="Arial" panose="020B0604020202020204" pitchFamily="34" charset="0"/>
            <a:buChar char="•"/>
          </a:pPr>
          <a:r>
            <a:rPr lang="en-US" b="1" dirty="0"/>
            <a:t>Precision:</a:t>
          </a:r>
          <a:r>
            <a:rPr lang="en-US" dirty="0"/>
            <a:t> Single (32-bit), Double (64-bit), and Extended (128-bit)</a:t>
          </a:r>
        </a:p>
      </dgm:t>
    </dgm:pt>
    <dgm:pt modelId="{A4FF4C41-1792-400E-80C2-9018513AC068}" type="parTrans" cxnId="{625331F7-130E-44BE-ACBB-C0ACAE081E3B}">
      <dgm:prSet/>
      <dgm:spPr/>
      <dgm:t>
        <a:bodyPr/>
        <a:lstStyle/>
        <a:p>
          <a:endParaRPr lang="en-US"/>
        </a:p>
      </dgm:t>
    </dgm:pt>
    <dgm:pt modelId="{C7F90C7B-A3EE-4150-8152-45D786DC80FE}" type="sibTrans" cxnId="{625331F7-130E-44BE-ACBB-C0ACAE081E3B}">
      <dgm:prSet/>
      <dgm:spPr/>
      <dgm:t>
        <a:bodyPr/>
        <a:lstStyle/>
        <a:p>
          <a:endParaRPr lang="en-US"/>
        </a:p>
      </dgm:t>
    </dgm:pt>
    <dgm:pt modelId="{F9FE7996-8319-4864-A4F3-7E50D16B5943}">
      <dgm:prSet/>
      <dgm:spPr/>
      <dgm:t>
        <a:bodyPr/>
        <a:lstStyle/>
        <a:p>
          <a:pPr>
            <a:buFont typeface="Arial" panose="020B0604020202020204" pitchFamily="34" charset="0"/>
            <a:buChar char="•"/>
          </a:pPr>
          <a:r>
            <a:rPr lang="en-US" dirty="0"/>
            <a:t>Optimized for low-latency, complex control logic</a:t>
          </a:r>
        </a:p>
      </dgm:t>
    </dgm:pt>
    <dgm:pt modelId="{50469B77-1175-49B7-8871-531CEE205C96}" type="parTrans" cxnId="{4A522F61-5415-479B-B86E-9B1B172A91F2}">
      <dgm:prSet/>
      <dgm:spPr/>
      <dgm:t>
        <a:bodyPr/>
        <a:lstStyle/>
        <a:p>
          <a:endParaRPr lang="en-US"/>
        </a:p>
      </dgm:t>
    </dgm:pt>
    <dgm:pt modelId="{A1398052-95A1-409E-BBDE-CA8041824E33}" type="sibTrans" cxnId="{4A522F61-5415-479B-B86E-9B1B172A91F2}">
      <dgm:prSet/>
      <dgm:spPr/>
      <dgm:t>
        <a:bodyPr/>
        <a:lstStyle/>
        <a:p>
          <a:endParaRPr lang="en-US"/>
        </a:p>
      </dgm:t>
    </dgm:pt>
    <dgm:pt modelId="{4D431D6B-B3FC-45FC-BD10-9223536D1194}">
      <dgm:prSet/>
      <dgm:spPr/>
      <dgm:t>
        <a:bodyPr/>
        <a:lstStyle/>
        <a:p>
          <a:pPr>
            <a:buNone/>
          </a:pPr>
          <a:r>
            <a:rPr lang="en-US" b="1"/>
            <a:t>Graphics Processing Unit (GPU)</a:t>
          </a:r>
        </a:p>
      </dgm:t>
    </dgm:pt>
    <dgm:pt modelId="{1FE82291-4267-436D-9C98-E5CD882D029A}" type="parTrans" cxnId="{0BA9088F-1147-44A4-8766-ADE6348BB80B}">
      <dgm:prSet/>
      <dgm:spPr/>
      <dgm:t>
        <a:bodyPr/>
        <a:lstStyle/>
        <a:p>
          <a:endParaRPr lang="en-US"/>
        </a:p>
      </dgm:t>
    </dgm:pt>
    <dgm:pt modelId="{8AD563A1-C2C3-4AF1-9312-0A239F3121D2}" type="sibTrans" cxnId="{0BA9088F-1147-44A4-8766-ADE6348BB80B}">
      <dgm:prSet/>
      <dgm:spPr/>
      <dgm:t>
        <a:bodyPr/>
        <a:lstStyle/>
        <a:p>
          <a:endParaRPr lang="en-US"/>
        </a:p>
      </dgm:t>
    </dgm:pt>
    <dgm:pt modelId="{3D02AAD0-7FDF-4D9C-9B7D-FF6D8CD2F492}">
      <dgm:prSet/>
      <dgm:spPr/>
      <dgm:t>
        <a:bodyPr/>
        <a:lstStyle/>
        <a:p>
          <a:pPr>
            <a:buFont typeface="Arial" panose="020B0604020202020204" pitchFamily="34" charset="0"/>
            <a:buChar char="•"/>
          </a:pPr>
          <a:r>
            <a:rPr lang="en-US" dirty="0"/>
            <a:t>Massively parallel processor for data-parallel workloads</a:t>
          </a:r>
        </a:p>
      </dgm:t>
    </dgm:pt>
    <dgm:pt modelId="{AB2314D6-6BF9-403E-B705-CF6DC2C211E5}" type="parTrans" cxnId="{33943218-1B71-425F-BC52-129BA57A6AFB}">
      <dgm:prSet/>
      <dgm:spPr/>
      <dgm:t>
        <a:bodyPr/>
        <a:lstStyle/>
        <a:p>
          <a:endParaRPr lang="en-US"/>
        </a:p>
      </dgm:t>
    </dgm:pt>
    <dgm:pt modelId="{58EA2BD0-07AE-4412-9630-F759884C1A10}" type="sibTrans" cxnId="{33943218-1B71-425F-BC52-129BA57A6AFB}">
      <dgm:prSet/>
      <dgm:spPr/>
      <dgm:t>
        <a:bodyPr/>
        <a:lstStyle/>
        <a:p>
          <a:endParaRPr lang="en-US"/>
        </a:p>
      </dgm:t>
    </dgm:pt>
    <dgm:pt modelId="{5B5AAD16-3D4C-46DF-8814-6B625E2A0B36}">
      <dgm:prSet/>
      <dgm:spPr/>
      <dgm:t>
        <a:bodyPr/>
        <a:lstStyle/>
        <a:p>
          <a:pPr>
            <a:buFont typeface="Arial" panose="020B0604020202020204" pitchFamily="34" charset="0"/>
            <a:buChar char="•"/>
          </a:pPr>
          <a:r>
            <a:rPr lang="en-US" b="1" dirty="0"/>
            <a:t>Cores:</a:t>
          </a:r>
          <a:r>
            <a:rPr lang="en-US" dirty="0"/>
            <a:t> Hundreds to thousands (SIMD/SIMT architecture)</a:t>
          </a:r>
        </a:p>
      </dgm:t>
    </dgm:pt>
    <dgm:pt modelId="{D4E4977B-55A9-4789-A765-188E1ACFB491}" type="parTrans" cxnId="{2DB38E23-D024-4F9D-9EE8-11C3883B2A52}">
      <dgm:prSet/>
      <dgm:spPr/>
      <dgm:t>
        <a:bodyPr/>
        <a:lstStyle/>
        <a:p>
          <a:endParaRPr lang="en-US"/>
        </a:p>
      </dgm:t>
    </dgm:pt>
    <dgm:pt modelId="{6BE1763B-6850-4C44-905A-93C0076B7A20}" type="sibTrans" cxnId="{2DB38E23-D024-4F9D-9EE8-11C3883B2A52}">
      <dgm:prSet/>
      <dgm:spPr/>
      <dgm:t>
        <a:bodyPr/>
        <a:lstStyle/>
        <a:p>
          <a:endParaRPr lang="en-US"/>
        </a:p>
      </dgm:t>
    </dgm:pt>
    <dgm:pt modelId="{BB97C3E9-F05E-45AF-B8CE-49CEC1C22575}">
      <dgm:prSet/>
      <dgm:spPr/>
      <dgm:t>
        <a:bodyPr/>
        <a:lstStyle/>
        <a:p>
          <a:pPr>
            <a:buFont typeface="Arial" panose="020B0604020202020204" pitchFamily="34" charset="0"/>
            <a:buChar char="•"/>
          </a:pPr>
          <a:r>
            <a:rPr lang="en-US" b="1" dirty="0"/>
            <a:t>Clock Speed:</a:t>
          </a:r>
          <a:r>
            <a:rPr lang="en-US" dirty="0"/>
            <a:t> ~500 MHz–2.5 GHz</a:t>
          </a:r>
        </a:p>
      </dgm:t>
    </dgm:pt>
    <dgm:pt modelId="{3EFA8E43-48F2-4B32-999E-90C6688A8707}" type="parTrans" cxnId="{B4029897-88B8-4659-A4D5-12AF407AC294}">
      <dgm:prSet/>
      <dgm:spPr/>
      <dgm:t>
        <a:bodyPr/>
        <a:lstStyle/>
        <a:p>
          <a:endParaRPr lang="en-US"/>
        </a:p>
      </dgm:t>
    </dgm:pt>
    <dgm:pt modelId="{D354E9AC-5BFA-4FB1-AFB4-CD89BCFB7978}" type="sibTrans" cxnId="{B4029897-88B8-4659-A4D5-12AF407AC294}">
      <dgm:prSet/>
      <dgm:spPr/>
      <dgm:t>
        <a:bodyPr/>
        <a:lstStyle/>
        <a:p>
          <a:endParaRPr lang="en-US"/>
        </a:p>
      </dgm:t>
    </dgm:pt>
    <dgm:pt modelId="{820A4915-AB56-4930-A576-497079E2E135}">
      <dgm:prSet/>
      <dgm:spPr/>
      <dgm:t>
        <a:bodyPr/>
        <a:lstStyle/>
        <a:p>
          <a:pPr>
            <a:buFont typeface="Arial" panose="020B0604020202020204" pitchFamily="34" charset="0"/>
            <a:buChar char="•"/>
          </a:pPr>
          <a:r>
            <a:rPr lang="en-US" b="1" dirty="0"/>
            <a:t>Precision:</a:t>
          </a:r>
          <a:r>
            <a:rPr lang="en-US" dirty="0"/>
            <a:t> Single to Double precision (varies by model)</a:t>
          </a:r>
        </a:p>
      </dgm:t>
    </dgm:pt>
    <dgm:pt modelId="{AA887496-4C0F-4D4F-995F-B46577439867}" type="parTrans" cxnId="{D3299F52-9DF5-4721-A1AC-37DE03E68279}">
      <dgm:prSet/>
      <dgm:spPr/>
      <dgm:t>
        <a:bodyPr/>
        <a:lstStyle/>
        <a:p>
          <a:endParaRPr lang="en-US"/>
        </a:p>
      </dgm:t>
    </dgm:pt>
    <dgm:pt modelId="{D098C6E0-24EC-46F5-BA06-D24C16506347}" type="sibTrans" cxnId="{D3299F52-9DF5-4721-A1AC-37DE03E68279}">
      <dgm:prSet/>
      <dgm:spPr/>
      <dgm:t>
        <a:bodyPr/>
        <a:lstStyle/>
        <a:p>
          <a:endParaRPr lang="en-US"/>
        </a:p>
      </dgm:t>
    </dgm:pt>
    <dgm:pt modelId="{D4687ACC-CAE6-4E7B-837C-183634FB990A}">
      <dgm:prSet/>
      <dgm:spPr/>
      <dgm:t>
        <a:bodyPr/>
        <a:lstStyle/>
        <a:p>
          <a:pPr>
            <a:buFont typeface="Arial" panose="020B0604020202020204" pitchFamily="34" charset="0"/>
            <a:buChar char="•"/>
          </a:pPr>
          <a:r>
            <a:rPr lang="en-US" dirty="0"/>
            <a:t>Ideal for graphics, simulation, and AI training</a:t>
          </a:r>
        </a:p>
      </dgm:t>
    </dgm:pt>
    <dgm:pt modelId="{7E88920D-0265-4F94-B410-882854FAC394}" type="parTrans" cxnId="{C7C49929-D1DD-4A11-B6CB-E4CB7CF661DF}">
      <dgm:prSet/>
      <dgm:spPr/>
      <dgm:t>
        <a:bodyPr/>
        <a:lstStyle/>
        <a:p>
          <a:endParaRPr lang="en-US"/>
        </a:p>
      </dgm:t>
    </dgm:pt>
    <dgm:pt modelId="{46782549-28B2-4717-B68A-3B20B195DF6B}" type="sibTrans" cxnId="{C7C49929-D1DD-4A11-B6CB-E4CB7CF661DF}">
      <dgm:prSet/>
      <dgm:spPr/>
      <dgm:t>
        <a:bodyPr/>
        <a:lstStyle/>
        <a:p>
          <a:endParaRPr lang="en-US"/>
        </a:p>
      </dgm:t>
    </dgm:pt>
    <dgm:pt modelId="{FA744A7C-85B3-42C8-B2A9-F334AEC23AD5}">
      <dgm:prSet/>
      <dgm:spPr/>
      <dgm:t>
        <a:bodyPr/>
        <a:lstStyle/>
        <a:p>
          <a:pPr>
            <a:buNone/>
          </a:pPr>
          <a:r>
            <a:rPr lang="en-US" b="1"/>
            <a:t>Field-Programmable Gate Array (FPGA)</a:t>
          </a:r>
        </a:p>
      </dgm:t>
    </dgm:pt>
    <dgm:pt modelId="{DC571539-1587-4E9D-9B30-3E1C8C520329}" type="parTrans" cxnId="{2B38B672-BEAB-4A8E-BEC6-D279B7C6D129}">
      <dgm:prSet/>
      <dgm:spPr/>
      <dgm:t>
        <a:bodyPr/>
        <a:lstStyle/>
        <a:p>
          <a:endParaRPr lang="en-US"/>
        </a:p>
      </dgm:t>
    </dgm:pt>
    <dgm:pt modelId="{4A27FA73-2B6D-4BF1-BD06-008BBBB00212}" type="sibTrans" cxnId="{2B38B672-BEAB-4A8E-BEC6-D279B7C6D129}">
      <dgm:prSet/>
      <dgm:spPr/>
      <dgm:t>
        <a:bodyPr/>
        <a:lstStyle/>
        <a:p>
          <a:endParaRPr lang="en-US"/>
        </a:p>
      </dgm:t>
    </dgm:pt>
    <dgm:pt modelId="{2E417798-7D85-459D-8C0C-D13AD07BCF41}">
      <dgm:prSet/>
      <dgm:spPr/>
      <dgm:t>
        <a:bodyPr/>
        <a:lstStyle/>
        <a:p>
          <a:pPr>
            <a:buFont typeface="Arial" panose="020B0604020202020204" pitchFamily="34" charset="0"/>
            <a:buChar char="•"/>
          </a:pPr>
          <a:r>
            <a:rPr lang="en-US" b="1" dirty="0"/>
            <a:t>Reconfigurable hardware</a:t>
          </a:r>
          <a:r>
            <a:rPr lang="en-US" dirty="0"/>
            <a:t>: custom logic implemented via programmable logic blocks</a:t>
          </a:r>
        </a:p>
      </dgm:t>
    </dgm:pt>
    <dgm:pt modelId="{E64B212F-5B04-455D-83AE-40C99341C37D}" type="parTrans" cxnId="{4D7219CB-07D2-4B08-A523-EDBB34CBCC56}">
      <dgm:prSet/>
      <dgm:spPr/>
      <dgm:t>
        <a:bodyPr/>
        <a:lstStyle/>
        <a:p>
          <a:endParaRPr lang="en-US"/>
        </a:p>
      </dgm:t>
    </dgm:pt>
    <dgm:pt modelId="{E3BAF36F-C9B2-4FC4-BF54-E604D0ACBAE7}" type="sibTrans" cxnId="{4D7219CB-07D2-4B08-A523-EDBB34CBCC56}">
      <dgm:prSet/>
      <dgm:spPr/>
      <dgm:t>
        <a:bodyPr/>
        <a:lstStyle/>
        <a:p>
          <a:endParaRPr lang="en-US"/>
        </a:p>
      </dgm:t>
    </dgm:pt>
    <dgm:pt modelId="{D1CA2EA9-CA0E-4DFE-9150-40FEFB8A1E11}">
      <dgm:prSet/>
      <dgm:spPr/>
      <dgm:t>
        <a:bodyPr/>
        <a:lstStyle/>
        <a:p>
          <a:pPr>
            <a:buFont typeface="Arial" panose="020B0604020202020204" pitchFamily="34" charset="0"/>
            <a:buChar char="•"/>
          </a:pPr>
          <a:r>
            <a:rPr lang="en-US" dirty="0"/>
            <a:t>Optimized for </a:t>
          </a:r>
          <a:r>
            <a:rPr lang="en-US" b="1" dirty="0"/>
            <a:t>deterministic, low-latency processing</a:t>
          </a:r>
          <a:endParaRPr lang="en-US" dirty="0"/>
        </a:p>
      </dgm:t>
    </dgm:pt>
    <dgm:pt modelId="{824E2FEA-88FC-4BD7-A768-AEE23B794655}" type="parTrans" cxnId="{A9572647-AD2F-45BB-92EB-45B66866B3A7}">
      <dgm:prSet/>
      <dgm:spPr/>
      <dgm:t>
        <a:bodyPr/>
        <a:lstStyle/>
        <a:p>
          <a:endParaRPr lang="en-US"/>
        </a:p>
      </dgm:t>
    </dgm:pt>
    <dgm:pt modelId="{7805E75B-F2EF-4268-9506-C793E8D161E0}" type="sibTrans" cxnId="{A9572647-AD2F-45BB-92EB-45B66866B3A7}">
      <dgm:prSet/>
      <dgm:spPr/>
      <dgm:t>
        <a:bodyPr/>
        <a:lstStyle/>
        <a:p>
          <a:endParaRPr lang="en-US"/>
        </a:p>
      </dgm:t>
    </dgm:pt>
    <dgm:pt modelId="{BCE10D59-78DA-4686-BC5D-3D0C60102C3B}">
      <dgm:prSet/>
      <dgm:spPr/>
      <dgm:t>
        <a:bodyPr/>
        <a:lstStyle/>
        <a:p>
          <a:pPr>
            <a:buFont typeface="Arial" panose="020B0604020202020204" pitchFamily="34" charset="0"/>
            <a:buChar char="•"/>
          </a:pPr>
          <a:r>
            <a:rPr lang="en-US" dirty="0"/>
            <a:t>Common in </a:t>
          </a:r>
          <a:r>
            <a:rPr lang="en-US" b="1" dirty="0"/>
            <a:t>IoT, edge computing, and hardware acceleration</a:t>
          </a:r>
          <a:r>
            <a:rPr lang="en-US" dirty="0"/>
            <a:t> scenarios</a:t>
          </a:r>
        </a:p>
      </dgm:t>
    </dgm:pt>
    <dgm:pt modelId="{51A51BC5-BEC8-4E50-9B14-D4AE343BD351}" type="parTrans" cxnId="{FEDC8CA1-2870-421B-B5B0-1B75697C185B}">
      <dgm:prSet/>
      <dgm:spPr/>
      <dgm:t>
        <a:bodyPr/>
        <a:lstStyle/>
        <a:p>
          <a:endParaRPr lang="en-US"/>
        </a:p>
      </dgm:t>
    </dgm:pt>
    <dgm:pt modelId="{87815590-C882-403A-84A6-6D7BBFD86322}" type="sibTrans" cxnId="{FEDC8CA1-2870-421B-B5B0-1B75697C185B}">
      <dgm:prSet/>
      <dgm:spPr/>
      <dgm:t>
        <a:bodyPr/>
        <a:lstStyle/>
        <a:p>
          <a:endParaRPr lang="en-US"/>
        </a:p>
      </dgm:t>
    </dgm:pt>
    <dgm:pt modelId="{52BA762D-A5D6-4601-9A28-F9DADF80624D}">
      <dgm:prSet/>
      <dgm:spPr/>
      <dgm:t>
        <a:bodyPr/>
        <a:lstStyle/>
        <a:p>
          <a:pPr>
            <a:buFont typeface="Arial" panose="020B0604020202020204" pitchFamily="34" charset="0"/>
            <a:buChar char="•"/>
          </a:pPr>
          <a:r>
            <a:rPr lang="en-US" dirty="0"/>
            <a:t>Can balance performance and power efficiency</a:t>
          </a:r>
        </a:p>
      </dgm:t>
    </dgm:pt>
    <dgm:pt modelId="{EC27875A-081D-4DE2-8624-94DD9DA81005}" type="parTrans" cxnId="{B938FC57-FBF8-4592-AF38-9B56F60DD854}">
      <dgm:prSet/>
      <dgm:spPr/>
      <dgm:t>
        <a:bodyPr/>
        <a:lstStyle/>
        <a:p>
          <a:endParaRPr lang="en-US"/>
        </a:p>
      </dgm:t>
    </dgm:pt>
    <dgm:pt modelId="{49DC866A-5A88-4E0F-8654-643F0B9F7C8C}" type="sibTrans" cxnId="{B938FC57-FBF8-4592-AF38-9B56F60DD854}">
      <dgm:prSet/>
      <dgm:spPr/>
      <dgm:t>
        <a:bodyPr/>
        <a:lstStyle/>
        <a:p>
          <a:endParaRPr lang="en-US"/>
        </a:p>
      </dgm:t>
    </dgm:pt>
    <dgm:pt modelId="{BFEE4722-8774-4614-9490-50E571198789}">
      <dgm:prSet/>
      <dgm:spPr/>
      <dgm:t>
        <a:bodyPr/>
        <a:lstStyle/>
        <a:p>
          <a:pPr>
            <a:buNone/>
          </a:pPr>
          <a:r>
            <a:rPr lang="en-US" b="1"/>
            <a:t>Tensor Processing Unit (TPU)</a:t>
          </a:r>
        </a:p>
      </dgm:t>
    </dgm:pt>
    <dgm:pt modelId="{DEE478FD-0E86-4D7C-8C8B-79097E117142}" type="parTrans" cxnId="{44D36FF2-6688-49D1-9807-71156B40F48D}">
      <dgm:prSet/>
      <dgm:spPr/>
      <dgm:t>
        <a:bodyPr/>
        <a:lstStyle/>
        <a:p>
          <a:endParaRPr lang="en-US"/>
        </a:p>
      </dgm:t>
    </dgm:pt>
    <dgm:pt modelId="{3FA157BF-0DC0-4E1B-80C2-BEA4EE55DE8F}" type="sibTrans" cxnId="{44D36FF2-6688-49D1-9807-71156B40F48D}">
      <dgm:prSet/>
      <dgm:spPr/>
      <dgm:t>
        <a:bodyPr/>
        <a:lstStyle/>
        <a:p>
          <a:endParaRPr lang="en-US"/>
        </a:p>
      </dgm:t>
    </dgm:pt>
    <dgm:pt modelId="{F333C73F-6A65-49AC-A349-6A219EB3B2A3}">
      <dgm:prSet/>
      <dgm:spPr/>
      <dgm:t>
        <a:bodyPr/>
        <a:lstStyle/>
        <a:p>
          <a:pPr>
            <a:buFont typeface="Arial" panose="020B0604020202020204" pitchFamily="34" charset="0"/>
            <a:buChar char="•"/>
          </a:pPr>
          <a:r>
            <a:rPr lang="en-US" b="1" dirty="0"/>
            <a:t>Developed by Google</a:t>
          </a:r>
          <a:r>
            <a:rPr lang="en-US" dirty="0"/>
            <a:t> for machine learning workloads (especially TensorFlow)</a:t>
          </a:r>
        </a:p>
      </dgm:t>
    </dgm:pt>
    <dgm:pt modelId="{1681821C-EFF1-414B-8466-B7A89A6E3C7A}" type="parTrans" cxnId="{9F1A36C9-15FC-496B-B29E-6975CD3289B2}">
      <dgm:prSet/>
      <dgm:spPr/>
      <dgm:t>
        <a:bodyPr/>
        <a:lstStyle/>
        <a:p>
          <a:endParaRPr lang="en-US"/>
        </a:p>
      </dgm:t>
    </dgm:pt>
    <dgm:pt modelId="{0EAA3200-4A72-4F07-9561-F159581D2BED}" type="sibTrans" cxnId="{9F1A36C9-15FC-496B-B29E-6975CD3289B2}">
      <dgm:prSet/>
      <dgm:spPr/>
      <dgm:t>
        <a:bodyPr/>
        <a:lstStyle/>
        <a:p>
          <a:endParaRPr lang="en-US"/>
        </a:p>
      </dgm:t>
    </dgm:pt>
    <dgm:pt modelId="{06DBB248-4CFD-451A-A8C7-D6AFB5253E2D}">
      <dgm:prSet/>
      <dgm:spPr/>
      <dgm:t>
        <a:bodyPr/>
        <a:lstStyle/>
        <a:p>
          <a:pPr>
            <a:buFont typeface="Arial" panose="020B0604020202020204" pitchFamily="34" charset="0"/>
            <a:buChar char="•"/>
          </a:pPr>
          <a:r>
            <a:rPr lang="en-US" dirty="0"/>
            <a:t>Available via </a:t>
          </a:r>
          <a:r>
            <a:rPr lang="en-US" b="1" dirty="0"/>
            <a:t>Google Cloud Platform (GCP)</a:t>
          </a:r>
          <a:r>
            <a:rPr lang="en-US" dirty="0"/>
            <a:t> or through </a:t>
          </a:r>
          <a:r>
            <a:rPr lang="en-US" b="1" dirty="0"/>
            <a:t>licensing</a:t>
          </a:r>
          <a:endParaRPr lang="en-US" dirty="0"/>
        </a:p>
      </dgm:t>
    </dgm:pt>
    <dgm:pt modelId="{BA55C3DF-28F5-4252-BCEA-EDDC0E3729DD}" type="parTrans" cxnId="{0991F8AB-C187-44C7-A690-F62973688B0F}">
      <dgm:prSet/>
      <dgm:spPr/>
      <dgm:t>
        <a:bodyPr/>
        <a:lstStyle/>
        <a:p>
          <a:endParaRPr lang="en-US"/>
        </a:p>
      </dgm:t>
    </dgm:pt>
    <dgm:pt modelId="{AAA86DA3-3FCE-4A9E-AF5D-5654230AEBAE}" type="sibTrans" cxnId="{0991F8AB-C187-44C7-A690-F62973688B0F}">
      <dgm:prSet/>
      <dgm:spPr/>
      <dgm:t>
        <a:bodyPr/>
        <a:lstStyle/>
        <a:p>
          <a:endParaRPr lang="en-US"/>
        </a:p>
      </dgm:t>
    </dgm:pt>
    <dgm:pt modelId="{E5D8AA4A-F6C0-4A74-8CAE-D63CD27DA83F}">
      <dgm:prSet/>
      <dgm:spPr/>
      <dgm:t>
        <a:bodyPr/>
        <a:lstStyle/>
        <a:p>
          <a:pPr>
            <a:buFont typeface="Arial" panose="020B0604020202020204" pitchFamily="34" charset="0"/>
            <a:buChar char="•"/>
          </a:pPr>
          <a:r>
            <a:rPr lang="en-US" b="1" dirty="0"/>
            <a:t>Optimized for matrix operations and inference</a:t>
          </a:r>
          <a:endParaRPr lang="en-US" dirty="0"/>
        </a:p>
      </dgm:t>
    </dgm:pt>
    <dgm:pt modelId="{2FF84F77-CB80-4452-B344-B3FE747C59C7}" type="parTrans" cxnId="{22B12C51-62E3-4699-A89D-7B874B3FDD07}">
      <dgm:prSet/>
      <dgm:spPr/>
      <dgm:t>
        <a:bodyPr/>
        <a:lstStyle/>
        <a:p>
          <a:endParaRPr lang="en-US"/>
        </a:p>
      </dgm:t>
    </dgm:pt>
    <dgm:pt modelId="{D76D34D5-AD69-434F-A7F8-C62BCECB569E}" type="sibTrans" cxnId="{22B12C51-62E3-4699-A89D-7B874B3FDD07}">
      <dgm:prSet/>
      <dgm:spPr/>
      <dgm:t>
        <a:bodyPr/>
        <a:lstStyle/>
        <a:p>
          <a:endParaRPr lang="en-US"/>
        </a:p>
      </dgm:t>
    </dgm:pt>
    <dgm:pt modelId="{D1C20595-FFD5-4BAD-8A25-9CE3384EC0BC}">
      <dgm:prSet/>
      <dgm:spPr/>
      <dgm:t>
        <a:bodyPr/>
        <a:lstStyle/>
        <a:p>
          <a:pPr>
            <a:buFont typeface="Arial" panose="020B0604020202020204" pitchFamily="34" charset="0"/>
            <a:buChar char="•"/>
          </a:pPr>
          <a:r>
            <a:rPr lang="en-US" b="1" dirty="0"/>
            <a:t>Precision:</a:t>
          </a:r>
          <a:r>
            <a:rPr lang="en-US" dirty="0"/>
            <a:t> Low precision (typically 8-bit integer) for high throughput</a:t>
          </a:r>
        </a:p>
      </dgm:t>
    </dgm:pt>
    <dgm:pt modelId="{C42605AC-5C7F-4489-BAAA-15062FF9941B}" type="parTrans" cxnId="{DE3D635B-4627-493C-B901-A53E359C788B}">
      <dgm:prSet/>
      <dgm:spPr/>
      <dgm:t>
        <a:bodyPr/>
        <a:lstStyle/>
        <a:p>
          <a:endParaRPr lang="en-US"/>
        </a:p>
      </dgm:t>
    </dgm:pt>
    <dgm:pt modelId="{105B015A-686C-4FC9-B65A-8879CF307C2D}" type="sibTrans" cxnId="{DE3D635B-4627-493C-B901-A53E359C788B}">
      <dgm:prSet/>
      <dgm:spPr/>
      <dgm:t>
        <a:bodyPr/>
        <a:lstStyle/>
        <a:p>
          <a:endParaRPr lang="en-US"/>
        </a:p>
      </dgm:t>
    </dgm:pt>
    <dgm:pt modelId="{BD166F9D-6A59-4D78-82FD-BABAAE09E38C}">
      <dgm:prSet/>
      <dgm:spPr/>
      <dgm:t>
        <a:bodyPr/>
        <a:lstStyle/>
        <a:p>
          <a:pPr>
            <a:buNone/>
          </a:pPr>
          <a:r>
            <a:rPr lang="en-US" b="1"/>
            <a:t>Neural Processing Unit (NPU)</a:t>
          </a:r>
        </a:p>
      </dgm:t>
    </dgm:pt>
    <dgm:pt modelId="{5F3EE226-C034-451F-B1FA-824690BB312A}" type="parTrans" cxnId="{1E50F09B-400D-40F8-9372-D3933649FAA7}">
      <dgm:prSet/>
      <dgm:spPr/>
      <dgm:t>
        <a:bodyPr/>
        <a:lstStyle/>
        <a:p>
          <a:endParaRPr lang="en-US"/>
        </a:p>
      </dgm:t>
    </dgm:pt>
    <dgm:pt modelId="{39D0DD61-2736-4EA6-B557-B5B2279694DC}" type="sibTrans" cxnId="{1E50F09B-400D-40F8-9372-D3933649FAA7}">
      <dgm:prSet/>
      <dgm:spPr/>
      <dgm:t>
        <a:bodyPr/>
        <a:lstStyle/>
        <a:p>
          <a:endParaRPr lang="en-US"/>
        </a:p>
      </dgm:t>
    </dgm:pt>
    <dgm:pt modelId="{81125926-D80E-4AE1-AB3D-36AF2B03BF81}">
      <dgm:prSet/>
      <dgm:spPr/>
      <dgm:t>
        <a:bodyPr/>
        <a:lstStyle/>
        <a:p>
          <a:pPr>
            <a:buFont typeface="Arial" panose="020B0604020202020204" pitchFamily="34" charset="0"/>
            <a:buChar char="•"/>
          </a:pPr>
          <a:r>
            <a:rPr lang="en-US" b="1" dirty="0"/>
            <a:t>AI-specific accelerator</a:t>
          </a:r>
          <a:r>
            <a:rPr lang="en-US" dirty="0"/>
            <a:t> integrated in mobile and edge devices</a:t>
          </a:r>
        </a:p>
      </dgm:t>
    </dgm:pt>
    <dgm:pt modelId="{EE4767D3-2AFE-4989-9060-AD9CE7D32D59}" type="parTrans" cxnId="{B3E52B34-55E8-4314-8C72-FCE4FF0498D0}">
      <dgm:prSet/>
      <dgm:spPr/>
      <dgm:t>
        <a:bodyPr/>
        <a:lstStyle/>
        <a:p>
          <a:endParaRPr lang="en-US"/>
        </a:p>
      </dgm:t>
    </dgm:pt>
    <dgm:pt modelId="{82939F01-1EFD-44F0-A824-7BAC07827E55}" type="sibTrans" cxnId="{B3E52B34-55E8-4314-8C72-FCE4FF0498D0}">
      <dgm:prSet/>
      <dgm:spPr/>
      <dgm:t>
        <a:bodyPr/>
        <a:lstStyle/>
        <a:p>
          <a:endParaRPr lang="en-US"/>
        </a:p>
      </dgm:t>
    </dgm:pt>
    <dgm:pt modelId="{A0E57746-04E9-40DA-8553-3D86A3E52907}">
      <dgm:prSet/>
      <dgm:spPr/>
      <dgm:t>
        <a:bodyPr/>
        <a:lstStyle/>
        <a:p>
          <a:pPr>
            <a:buFont typeface="Arial" panose="020B0604020202020204" pitchFamily="34" charset="0"/>
            <a:buChar char="•"/>
          </a:pPr>
          <a:r>
            <a:rPr lang="en-US" dirty="0"/>
            <a:t>Optimized for deep learning inference (CNNs, transformers, etc.)</a:t>
          </a:r>
        </a:p>
      </dgm:t>
    </dgm:pt>
    <dgm:pt modelId="{95C7DC36-67C5-4248-B445-060A24F16830}" type="parTrans" cxnId="{F8E73022-9EC1-438B-B8C3-EACB13283DE7}">
      <dgm:prSet/>
      <dgm:spPr/>
      <dgm:t>
        <a:bodyPr/>
        <a:lstStyle/>
        <a:p>
          <a:endParaRPr lang="en-US"/>
        </a:p>
      </dgm:t>
    </dgm:pt>
    <dgm:pt modelId="{C4FAC99D-DFCC-422A-A4C1-17CE76EA897F}" type="sibTrans" cxnId="{F8E73022-9EC1-438B-B8C3-EACB13283DE7}">
      <dgm:prSet/>
      <dgm:spPr/>
      <dgm:t>
        <a:bodyPr/>
        <a:lstStyle/>
        <a:p>
          <a:endParaRPr lang="en-US"/>
        </a:p>
      </dgm:t>
    </dgm:pt>
    <dgm:pt modelId="{8715DF0D-1317-44F4-9DC4-A83FA2F1E5DD}">
      <dgm:prSet/>
      <dgm:spPr/>
      <dgm:t>
        <a:bodyPr/>
        <a:lstStyle/>
        <a:p>
          <a:pPr>
            <a:buFont typeface="Arial" panose="020B0604020202020204" pitchFamily="34" charset="0"/>
            <a:buChar char="•"/>
          </a:pPr>
          <a:r>
            <a:rPr lang="en-US" dirty="0"/>
            <a:t>Balances </a:t>
          </a:r>
          <a:r>
            <a:rPr lang="en-US" b="1" dirty="0"/>
            <a:t>energy efficiency and on-device intelligence</a:t>
          </a:r>
          <a:endParaRPr lang="en-US" dirty="0"/>
        </a:p>
      </dgm:t>
    </dgm:pt>
    <dgm:pt modelId="{7617A1CC-8F53-444F-934D-4204B318EB4F}" type="parTrans" cxnId="{89B3678A-E3A9-443C-9D28-91A766636F10}">
      <dgm:prSet/>
      <dgm:spPr/>
      <dgm:t>
        <a:bodyPr/>
        <a:lstStyle/>
        <a:p>
          <a:endParaRPr lang="en-US"/>
        </a:p>
      </dgm:t>
    </dgm:pt>
    <dgm:pt modelId="{CBF19548-4393-4E78-A6FE-B0A622AC9CFD}" type="sibTrans" cxnId="{89B3678A-E3A9-443C-9D28-91A766636F10}">
      <dgm:prSet/>
      <dgm:spPr/>
      <dgm:t>
        <a:bodyPr/>
        <a:lstStyle/>
        <a:p>
          <a:endParaRPr lang="en-US"/>
        </a:p>
      </dgm:t>
    </dgm:pt>
    <dgm:pt modelId="{01F5D091-AD10-4D76-968B-99F7D2A33E94}">
      <dgm:prSet/>
      <dgm:spPr/>
      <dgm:t>
        <a:bodyPr/>
        <a:lstStyle/>
        <a:p>
          <a:pPr>
            <a:buFont typeface="Arial" panose="020B0604020202020204" pitchFamily="34" charset="0"/>
            <a:buChar char="•"/>
          </a:pPr>
          <a:r>
            <a:rPr lang="en-US" dirty="0"/>
            <a:t>Found in smartphones, laptops, and embedded systems</a:t>
          </a:r>
        </a:p>
      </dgm:t>
    </dgm:pt>
    <dgm:pt modelId="{11B1EC49-1BEB-448F-8004-038700D19E09}" type="parTrans" cxnId="{29166E81-B03C-46C9-BBCB-63099867D9B6}">
      <dgm:prSet/>
      <dgm:spPr/>
      <dgm:t>
        <a:bodyPr/>
        <a:lstStyle/>
        <a:p>
          <a:endParaRPr lang="en-US"/>
        </a:p>
      </dgm:t>
    </dgm:pt>
    <dgm:pt modelId="{C46F8C39-9C54-43E3-A3F5-6A53C8A58365}" type="sibTrans" cxnId="{29166E81-B03C-46C9-BBCB-63099867D9B6}">
      <dgm:prSet/>
      <dgm:spPr/>
      <dgm:t>
        <a:bodyPr/>
        <a:lstStyle/>
        <a:p>
          <a:endParaRPr lang="en-US"/>
        </a:p>
      </dgm:t>
    </dgm:pt>
    <dgm:pt modelId="{1BE4BBA3-7E65-4E96-BDD1-BC4E5DFA6FFE}" type="pres">
      <dgm:prSet presAssocID="{DAF266BD-5364-4A0A-8E17-3CBB75DD0BBF}" presName="theList" presStyleCnt="0">
        <dgm:presLayoutVars>
          <dgm:dir/>
          <dgm:animLvl val="lvl"/>
          <dgm:resizeHandles val="exact"/>
        </dgm:presLayoutVars>
      </dgm:prSet>
      <dgm:spPr/>
    </dgm:pt>
    <dgm:pt modelId="{5B8E1419-719C-414C-B996-CD983B202F80}" type="pres">
      <dgm:prSet presAssocID="{C4A18F04-8465-4A83-914F-4A7B135D0C3F}" presName="compNode" presStyleCnt="0"/>
      <dgm:spPr/>
    </dgm:pt>
    <dgm:pt modelId="{D991F8EF-A228-4082-B66F-B57E43422BB0}" type="pres">
      <dgm:prSet presAssocID="{C4A18F04-8465-4A83-914F-4A7B135D0C3F}" presName="aNode" presStyleLbl="bgShp" presStyleIdx="0" presStyleCnt="5"/>
      <dgm:spPr/>
    </dgm:pt>
    <dgm:pt modelId="{D96FD0C5-E129-42A5-9F88-9486F498819F}" type="pres">
      <dgm:prSet presAssocID="{C4A18F04-8465-4A83-914F-4A7B135D0C3F}" presName="textNode" presStyleLbl="bgShp" presStyleIdx="0" presStyleCnt="5"/>
      <dgm:spPr/>
    </dgm:pt>
    <dgm:pt modelId="{89264C81-4FFE-463E-9F7F-3044EA3A98B1}" type="pres">
      <dgm:prSet presAssocID="{C4A18F04-8465-4A83-914F-4A7B135D0C3F}" presName="compChildNode" presStyleCnt="0"/>
      <dgm:spPr/>
    </dgm:pt>
    <dgm:pt modelId="{6741C37C-2DA2-4370-9C4B-E246820D343B}" type="pres">
      <dgm:prSet presAssocID="{C4A18F04-8465-4A83-914F-4A7B135D0C3F}" presName="theInnerList" presStyleCnt="0"/>
      <dgm:spPr/>
    </dgm:pt>
    <dgm:pt modelId="{14515054-3D96-46AB-AFB9-44640A76D855}" type="pres">
      <dgm:prSet presAssocID="{E7A543DB-07FE-4C2E-9C8C-577D0B8AD3F4}" presName="childNode" presStyleLbl="node1" presStyleIdx="0" presStyleCnt="22">
        <dgm:presLayoutVars>
          <dgm:bulletEnabled val="1"/>
        </dgm:presLayoutVars>
      </dgm:prSet>
      <dgm:spPr/>
    </dgm:pt>
    <dgm:pt modelId="{39225DD3-099A-4054-B446-7A6C043B6B66}" type="pres">
      <dgm:prSet presAssocID="{E7A543DB-07FE-4C2E-9C8C-577D0B8AD3F4}" presName="aSpace2" presStyleCnt="0"/>
      <dgm:spPr/>
    </dgm:pt>
    <dgm:pt modelId="{2933FA90-E71F-4FE5-BFE5-C8544B60F11E}" type="pres">
      <dgm:prSet presAssocID="{79C25270-C831-42CF-8E5D-A42A517FF40D}" presName="childNode" presStyleLbl="node1" presStyleIdx="1" presStyleCnt="22">
        <dgm:presLayoutVars>
          <dgm:bulletEnabled val="1"/>
        </dgm:presLayoutVars>
      </dgm:prSet>
      <dgm:spPr/>
    </dgm:pt>
    <dgm:pt modelId="{9F41CA3A-9EF2-4CDA-9283-9F7A6FAB745B}" type="pres">
      <dgm:prSet presAssocID="{79C25270-C831-42CF-8E5D-A42A517FF40D}" presName="aSpace2" presStyleCnt="0"/>
      <dgm:spPr/>
    </dgm:pt>
    <dgm:pt modelId="{C2175619-349E-4D9F-A744-78D75098701E}" type="pres">
      <dgm:prSet presAssocID="{65B53BBF-8F08-4754-B527-E996C45AB68A}" presName="childNode" presStyleLbl="node1" presStyleIdx="2" presStyleCnt="22">
        <dgm:presLayoutVars>
          <dgm:bulletEnabled val="1"/>
        </dgm:presLayoutVars>
      </dgm:prSet>
      <dgm:spPr/>
    </dgm:pt>
    <dgm:pt modelId="{152509BB-6260-4DBC-AEB7-F586F884BFDA}" type="pres">
      <dgm:prSet presAssocID="{65B53BBF-8F08-4754-B527-E996C45AB68A}" presName="aSpace2" presStyleCnt="0"/>
      <dgm:spPr/>
    </dgm:pt>
    <dgm:pt modelId="{C8CD5BA4-48E3-4A0B-9C5F-59717DAA24F0}" type="pres">
      <dgm:prSet presAssocID="{3A4AD84C-11A1-4088-B392-0193C7A9F9B2}" presName="childNode" presStyleLbl="node1" presStyleIdx="3" presStyleCnt="22">
        <dgm:presLayoutVars>
          <dgm:bulletEnabled val="1"/>
        </dgm:presLayoutVars>
      </dgm:prSet>
      <dgm:spPr/>
    </dgm:pt>
    <dgm:pt modelId="{E080D327-A665-4BF8-B6CE-189374FF901D}" type="pres">
      <dgm:prSet presAssocID="{3A4AD84C-11A1-4088-B392-0193C7A9F9B2}" presName="aSpace2" presStyleCnt="0"/>
      <dgm:spPr/>
    </dgm:pt>
    <dgm:pt modelId="{98F91A85-85BB-43F6-BFE1-3557A822A2FF}" type="pres">
      <dgm:prSet presAssocID="{F9FE7996-8319-4864-A4F3-7E50D16B5943}" presName="childNode" presStyleLbl="node1" presStyleIdx="4" presStyleCnt="22">
        <dgm:presLayoutVars>
          <dgm:bulletEnabled val="1"/>
        </dgm:presLayoutVars>
      </dgm:prSet>
      <dgm:spPr/>
    </dgm:pt>
    <dgm:pt modelId="{572014CA-9616-480A-AE34-A833A0040B26}" type="pres">
      <dgm:prSet presAssocID="{C4A18F04-8465-4A83-914F-4A7B135D0C3F}" presName="aSpace" presStyleCnt="0"/>
      <dgm:spPr/>
    </dgm:pt>
    <dgm:pt modelId="{81BD19B5-937B-4291-97F1-F63A0A6636E2}" type="pres">
      <dgm:prSet presAssocID="{4D431D6B-B3FC-45FC-BD10-9223536D1194}" presName="compNode" presStyleCnt="0"/>
      <dgm:spPr/>
    </dgm:pt>
    <dgm:pt modelId="{61F94C1C-733B-4B7E-A829-AE27729FFF25}" type="pres">
      <dgm:prSet presAssocID="{4D431D6B-B3FC-45FC-BD10-9223536D1194}" presName="aNode" presStyleLbl="bgShp" presStyleIdx="1" presStyleCnt="5"/>
      <dgm:spPr/>
    </dgm:pt>
    <dgm:pt modelId="{159E1507-136B-4246-BEAD-B8AE71F03477}" type="pres">
      <dgm:prSet presAssocID="{4D431D6B-B3FC-45FC-BD10-9223536D1194}" presName="textNode" presStyleLbl="bgShp" presStyleIdx="1" presStyleCnt="5"/>
      <dgm:spPr/>
    </dgm:pt>
    <dgm:pt modelId="{D2D27173-77CB-4170-84DE-F88CD756439F}" type="pres">
      <dgm:prSet presAssocID="{4D431D6B-B3FC-45FC-BD10-9223536D1194}" presName="compChildNode" presStyleCnt="0"/>
      <dgm:spPr/>
    </dgm:pt>
    <dgm:pt modelId="{50391A86-F47B-4C4C-8A5F-4AE246D48F54}" type="pres">
      <dgm:prSet presAssocID="{4D431D6B-B3FC-45FC-BD10-9223536D1194}" presName="theInnerList" presStyleCnt="0"/>
      <dgm:spPr/>
    </dgm:pt>
    <dgm:pt modelId="{1AC34FAC-DC54-44B8-8CBA-A54CB3332C1D}" type="pres">
      <dgm:prSet presAssocID="{3D02AAD0-7FDF-4D9C-9B7D-FF6D8CD2F492}" presName="childNode" presStyleLbl="node1" presStyleIdx="5" presStyleCnt="22">
        <dgm:presLayoutVars>
          <dgm:bulletEnabled val="1"/>
        </dgm:presLayoutVars>
      </dgm:prSet>
      <dgm:spPr/>
    </dgm:pt>
    <dgm:pt modelId="{BDFE2D91-4025-42B8-861A-FE12DB0617A8}" type="pres">
      <dgm:prSet presAssocID="{3D02AAD0-7FDF-4D9C-9B7D-FF6D8CD2F492}" presName="aSpace2" presStyleCnt="0"/>
      <dgm:spPr/>
    </dgm:pt>
    <dgm:pt modelId="{A4D61E41-6375-4E1B-BC9F-7ACEE7EE7ED3}" type="pres">
      <dgm:prSet presAssocID="{5B5AAD16-3D4C-46DF-8814-6B625E2A0B36}" presName="childNode" presStyleLbl="node1" presStyleIdx="6" presStyleCnt="22">
        <dgm:presLayoutVars>
          <dgm:bulletEnabled val="1"/>
        </dgm:presLayoutVars>
      </dgm:prSet>
      <dgm:spPr/>
    </dgm:pt>
    <dgm:pt modelId="{F3DA7A62-09AD-4895-B754-1CF7A911302E}" type="pres">
      <dgm:prSet presAssocID="{5B5AAD16-3D4C-46DF-8814-6B625E2A0B36}" presName="aSpace2" presStyleCnt="0"/>
      <dgm:spPr/>
    </dgm:pt>
    <dgm:pt modelId="{25FAEC9D-35DC-47CE-B71B-5731C06A2470}" type="pres">
      <dgm:prSet presAssocID="{BB97C3E9-F05E-45AF-B8CE-49CEC1C22575}" presName="childNode" presStyleLbl="node1" presStyleIdx="7" presStyleCnt="22">
        <dgm:presLayoutVars>
          <dgm:bulletEnabled val="1"/>
        </dgm:presLayoutVars>
      </dgm:prSet>
      <dgm:spPr/>
    </dgm:pt>
    <dgm:pt modelId="{3802A699-855E-47C4-AC8C-4FAB50470AF2}" type="pres">
      <dgm:prSet presAssocID="{BB97C3E9-F05E-45AF-B8CE-49CEC1C22575}" presName="aSpace2" presStyleCnt="0"/>
      <dgm:spPr/>
    </dgm:pt>
    <dgm:pt modelId="{A47D7639-63A1-4C1F-A349-531CE88AFDBC}" type="pres">
      <dgm:prSet presAssocID="{820A4915-AB56-4930-A576-497079E2E135}" presName="childNode" presStyleLbl="node1" presStyleIdx="8" presStyleCnt="22">
        <dgm:presLayoutVars>
          <dgm:bulletEnabled val="1"/>
        </dgm:presLayoutVars>
      </dgm:prSet>
      <dgm:spPr/>
    </dgm:pt>
    <dgm:pt modelId="{4BD67E52-C2AF-416D-ACEF-F3DC9A690D2F}" type="pres">
      <dgm:prSet presAssocID="{820A4915-AB56-4930-A576-497079E2E135}" presName="aSpace2" presStyleCnt="0"/>
      <dgm:spPr/>
    </dgm:pt>
    <dgm:pt modelId="{5214515A-7667-41B0-A419-0060104CB155}" type="pres">
      <dgm:prSet presAssocID="{D4687ACC-CAE6-4E7B-837C-183634FB990A}" presName="childNode" presStyleLbl="node1" presStyleIdx="9" presStyleCnt="22">
        <dgm:presLayoutVars>
          <dgm:bulletEnabled val="1"/>
        </dgm:presLayoutVars>
      </dgm:prSet>
      <dgm:spPr/>
    </dgm:pt>
    <dgm:pt modelId="{2E7D9142-0D10-4961-84A2-C868D56B2D72}" type="pres">
      <dgm:prSet presAssocID="{4D431D6B-B3FC-45FC-BD10-9223536D1194}" presName="aSpace" presStyleCnt="0"/>
      <dgm:spPr/>
    </dgm:pt>
    <dgm:pt modelId="{5882A1AC-ECEC-438F-A167-BB3E2CF29A7E}" type="pres">
      <dgm:prSet presAssocID="{FA744A7C-85B3-42C8-B2A9-F334AEC23AD5}" presName="compNode" presStyleCnt="0"/>
      <dgm:spPr/>
    </dgm:pt>
    <dgm:pt modelId="{AD6C6771-4C33-499E-BF2B-BABF3A2527B1}" type="pres">
      <dgm:prSet presAssocID="{FA744A7C-85B3-42C8-B2A9-F334AEC23AD5}" presName="aNode" presStyleLbl="bgShp" presStyleIdx="2" presStyleCnt="5"/>
      <dgm:spPr/>
    </dgm:pt>
    <dgm:pt modelId="{2BAB197F-EB3D-48FD-864D-AEDAAA43C837}" type="pres">
      <dgm:prSet presAssocID="{FA744A7C-85B3-42C8-B2A9-F334AEC23AD5}" presName="textNode" presStyleLbl="bgShp" presStyleIdx="2" presStyleCnt="5"/>
      <dgm:spPr/>
    </dgm:pt>
    <dgm:pt modelId="{3F02213D-21A0-4E1F-A89C-CCC80EBD23CD}" type="pres">
      <dgm:prSet presAssocID="{FA744A7C-85B3-42C8-B2A9-F334AEC23AD5}" presName="compChildNode" presStyleCnt="0"/>
      <dgm:spPr/>
    </dgm:pt>
    <dgm:pt modelId="{61C4303B-B7F3-4022-A87E-7D4659B61559}" type="pres">
      <dgm:prSet presAssocID="{FA744A7C-85B3-42C8-B2A9-F334AEC23AD5}" presName="theInnerList" presStyleCnt="0"/>
      <dgm:spPr/>
    </dgm:pt>
    <dgm:pt modelId="{4CEAB13C-FA06-428F-8E51-0C96710AD96C}" type="pres">
      <dgm:prSet presAssocID="{2E417798-7D85-459D-8C0C-D13AD07BCF41}" presName="childNode" presStyleLbl="node1" presStyleIdx="10" presStyleCnt="22">
        <dgm:presLayoutVars>
          <dgm:bulletEnabled val="1"/>
        </dgm:presLayoutVars>
      </dgm:prSet>
      <dgm:spPr/>
    </dgm:pt>
    <dgm:pt modelId="{19767769-3B91-40F9-8BC0-7F9B310DD37B}" type="pres">
      <dgm:prSet presAssocID="{2E417798-7D85-459D-8C0C-D13AD07BCF41}" presName="aSpace2" presStyleCnt="0"/>
      <dgm:spPr/>
    </dgm:pt>
    <dgm:pt modelId="{36E616FA-522B-46B8-9CD2-BFE77102C943}" type="pres">
      <dgm:prSet presAssocID="{D1CA2EA9-CA0E-4DFE-9150-40FEFB8A1E11}" presName="childNode" presStyleLbl="node1" presStyleIdx="11" presStyleCnt="22">
        <dgm:presLayoutVars>
          <dgm:bulletEnabled val="1"/>
        </dgm:presLayoutVars>
      </dgm:prSet>
      <dgm:spPr/>
    </dgm:pt>
    <dgm:pt modelId="{9ADE795C-09AE-4570-BB03-BEF02F842F2A}" type="pres">
      <dgm:prSet presAssocID="{D1CA2EA9-CA0E-4DFE-9150-40FEFB8A1E11}" presName="aSpace2" presStyleCnt="0"/>
      <dgm:spPr/>
    </dgm:pt>
    <dgm:pt modelId="{4F93370D-5D05-4DA5-B2FB-726068A5F5DD}" type="pres">
      <dgm:prSet presAssocID="{BCE10D59-78DA-4686-BC5D-3D0C60102C3B}" presName="childNode" presStyleLbl="node1" presStyleIdx="12" presStyleCnt="22">
        <dgm:presLayoutVars>
          <dgm:bulletEnabled val="1"/>
        </dgm:presLayoutVars>
      </dgm:prSet>
      <dgm:spPr/>
    </dgm:pt>
    <dgm:pt modelId="{439C225D-89AC-47F2-9479-2C2B582386DD}" type="pres">
      <dgm:prSet presAssocID="{BCE10D59-78DA-4686-BC5D-3D0C60102C3B}" presName="aSpace2" presStyleCnt="0"/>
      <dgm:spPr/>
    </dgm:pt>
    <dgm:pt modelId="{200EC7DA-7E57-44B4-B171-642D74A261E1}" type="pres">
      <dgm:prSet presAssocID="{52BA762D-A5D6-4601-9A28-F9DADF80624D}" presName="childNode" presStyleLbl="node1" presStyleIdx="13" presStyleCnt="22">
        <dgm:presLayoutVars>
          <dgm:bulletEnabled val="1"/>
        </dgm:presLayoutVars>
      </dgm:prSet>
      <dgm:spPr/>
    </dgm:pt>
    <dgm:pt modelId="{9F7A93D5-4FE2-42BA-A4B3-85BEDC55BF7A}" type="pres">
      <dgm:prSet presAssocID="{FA744A7C-85B3-42C8-B2A9-F334AEC23AD5}" presName="aSpace" presStyleCnt="0"/>
      <dgm:spPr/>
    </dgm:pt>
    <dgm:pt modelId="{21A34D54-0D84-451D-BC9B-770A9DA54F22}" type="pres">
      <dgm:prSet presAssocID="{BFEE4722-8774-4614-9490-50E571198789}" presName="compNode" presStyleCnt="0"/>
      <dgm:spPr/>
    </dgm:pt>
    <dgm:pt modelId="{89686D92-3342-41B3-AB7C-F0D4F8D63E2D}" type="pres">
      <dgm:prSet presAssocID="{BFEE4722-8774-4614-9490-50E571198789}" presName="aNode" presStyleLbl="bgShp" presStyleIdx="3" presStyleCnt="5"/>
      <dgm:spPr/>
    </dgm:pt>
    <dgm:pt modelId="{043148A3-4CA5-4144-8535-B4428A54EA99}" type="pres">
      <dgm:prSet presAssocID="{BFEE4722-8774-4614-9490-50E571198789}" presName="textNode" presStyleLbl="bgShp" presStyleIdx="3" presStyleCnt="5"/>
      <dgm:spPr/>
    </dgm:pt>
    <dgm:pt modelId="{75FB5684-042C-4853-883C-551BF02F3937}" type="pres">
      <dgm:prSet presAssocID="{BFEE4722-8774-4614-9490-50E571198789}" presName="compChildNode" presStyleCnt="0"/>
      <dgm:spPr/>
    </dgm:pt>
    <dgm:pt modelId="{56324BC1-AE43-418C-A3DA-354455C64394}" type="pres">
      <dgm:prSet presAssocID="{BFEE4722-8774-4614-9490-50E571198789}" presName="theInnerList" presStyleCnt="0"/>
      <dgm:spPr/>
    </dgm:pt>
    <dgm:pt modelId="{A779FD77-F86B-4526-BBA4-964C01C337CA}" type="pres">
      <dgm:prSet presAssocID="{F333C73F-6A65-49AC-A349-6A219EB3B2A3}" presName="childNode" presStyleLbl="node1" presStyleIdx="14" presStyleCnt="22">
        <dgm:presLayoutVars>
          <dgm:bulletEnabled val="1"/>
        </dgm:presLayoutVars>
      </dgm:prSet>
      <dgm:spPr/>
    </dgm:pt>
    <dgm:pt modelId="{BC290A05-64D4-4BB8-9EB7-51DC4C2FF095}" type="pres">
      <dgm:prSet presAssocID="{F333C73F-6A65-49AC-A349-6A219EB3B2A3}" presName="aSpace2" presStyleCnt="0"/>
      <dgm:spPr/>
    </dgm:pt>
    <dgm:pt modelId="{30F3A3BD-C2B8-46C1-B861-5963C91B6279}" type="pres">
      <dgm:prSet presAssocID="{06DBB248-4CFD-451A-A8C7-D6AFB5253E2D}" presName="childNode" presStyleLbl="node1" presStyleIdx="15" presStyleCnt="22">
        <dgm:presLayoutVars>
          <dgm:bulletEnabled val="1"/>
        </dgm:presLayoutVars>
      </dgm:prSet>
      <dgm:spPr/>
    </dgm:pt>
    <dgm:pt modelId="{1ADAE044-EB0D-4C1F-A831-0C8719E53D4D}" type="pres">
      <dgm:prSet presAssocID="{06DBB248-4CFD-451A-A8C7-D6AFB5253E2D}" presName="aSpace2" presStyleCnt="0"/>
      <dgm:spPr/>
    </dgm:pt>
    <dgm:pt modelId="{D7238DE7-BD8C-410F-AC72-4550B4C77624}" type="pres">
      <dgm:prSet presAssocID="{E5D8AA4A-F6C0-4A74-8CAE-D63CD27DA83F}" presName="childNode" presStyleLbl="node1" presStyleIdx="16" presStyleCnt="22">
        <dgm:presLayoutVars>
          <dgm:bulletEnabled val="1"/>
        </dgm:presLayoutVars>
      </dgm:prSet>
      <dgm:spPr/>
    </dgm:pt>
    <dgm:pt modelId="{AB8E353D-DC76-4883-BAB7-ADBF015230E7}" type="pres">
      <dgm:prSet presAssocID="{E5D8AA4A-F6C0-4A74-8CAE-D63CD27DA83F}" presName="aSpace2" presStyleCnt="0"/>
      <dgm:spPr/>
    </dgm:pt>
    <dgm:pt modelId="{6D009F37-B359-4E99-A8AB-58AC79542A59}" type="pres">
      <dgm:prSet presAssocID="{D1C20595-FFD5-4BAD-8A25-9CE3384EC0BC}" presName="childNode" presStyleLbl="node1" presStyleIdx="17" presStyleCnt="22">
        <dgm:presLayoutVars>
          <dgm:bulletEnabled val="1"/>
        </dgm:presLayoutVars>
      </dgm:prSet>
      <dgm:spPr/>
    </dgm:pt>
    <dgm:pt modelId="{14729781-47D4-41A2-976F-2271F8302103}" type="pres">
      <dgm:prSet presAssocID="{BFEE4722-8774-4614-9490-50E571198789}" presName="aSpace" presStyleCnt="0"/>
      <dgm:spPr/>
    </dgm:pt>
    <dgm:pt modelId="{041BE8B7-38F7-4EF6-8B9E-CEE1ED1579B4}" type="pres">
      <dgm:prSet presAssocID="{BD166F9D-6A59-4D78-82FD-BABAAE09E38C}" presName="compNode" presStyleCnt="0"/>
      <dgm:spPr/>
    </dgm:pt>
    <dgm:pt modelId="{1EA991DD-7465-439C-A5BD-A1244421497E}" type="pres">
      <dgm:prSet presAssocID="{BD166F9D-6A59-4D78-82FD-BABAAE09E38C}" presName="aNode" presStyleLbl="bgShp" presStyleIdx="4" presStyleCnt="5"/>
      <dgm:spPr/>
    </dgm:pt>
    <dgm:pt modelId="{450C3FC6-7B76-4C20-9597-E9BC00E66841}" type="pres">
      <dgm:prSet presAssocID="{BD166F9D-6A59-4D78-82FD-BABAAE09E38C}" presName="textNode" presStyleLbl="bgShp" presStyleIdx="4" presStyleCnt="5"/>
      <dgm:spPr/>
    </dgm:pt>
    <dgm:pt modelId="{B9E7CDD8-1FEC-4FF2-BBE8-D58C600E671E}" type="pres">
      <dgm:prSet presAssocID="{BD166F9D-6A59-4D78-82FD-BABAAE09E38C}" presName="compChildNode" presStyleCnt="0"/>
      <dgm:spPr/>
    </dgm:pt>
    <dgm:pt modelId="{2A134F17-86C3-434C-B6DE-C542C2AD9F20}" type="pres">
      <dgm:prSet presAssocID="{BD166F9D-6A59-4D78-82FD-BABAAE09E38C}" presName="theInnerList" presStyleCnt="0"/>
      <dgm:spPr/>
    </dgm:pt>
    <dgm:pt modelId="{96C0C58D-13FA-430E-BA6A-5985899D1177}" type="pres">
      <dgm:prSet presAssocID="{81125926-D80E-4AE1-AB3D-36AF2B03BF81}" presName="childNode" presStyleLbl="node1" presStyleIdx="18" presStyleCnt="22">
        <dgm:presLayoutVars>
          <dgm:bulletEnabled val="1"/>
        </dgm:presLayoutVars>
      </dgm:prSet>
      <dgm:spPr/>
    </dgm:pt>
    <dgm:pt modelId="{17341C64-43C2-4733-B4B5-6D6A44412CAF}" type="pres">
      <dgm:prSet presAssocID="{81125926-D80E-4AE1-AB3D-36AF2B03BF81}" presName="aSpace2" presStyleCnt="0"/>
      <dgm:spPr/>
    </dgm:pt>
    <dgm:pt modelId="{1FFA76BE-B6EF-4BEB-A6F2-EB703C9F6D7D}" type="pres">
      <dgm:prSet presAssocID="{A0E57746-04E9-40DA-8553-3D86A3E52907}" presName="childNode" presStyleLbl="node1" presStyleIdx="19" presStyleCnt="22">
        <dgm:presLayoutVars>
          <dgm:bulletEnabled val="1"/>
        </dgm:presLayoutVars>
      </dgm:prSet>
      <dgm:spPr/>
    </dgm:pt>
    <dgm:pt modelId="{D79F9CA5-F372-4037-925A-4458F408CEAB}" type="pres">
      <dgm:prSet presAssocID="{A0E57746-04E9-40DA-8553-3D86A3E52907}" presName="aSpace2" presStyleCnt="0"/>
      <dgm:spPr/>
    </dgm:pt>
    <dgm:pt modelId="{A0F1C6D2-7941-4A95-8B95-58E612868C5F}" type="pres">
      <dgm:prSet presAssocID="{8715DF0D-1317-44F4-9DC4-A83FA2F1E5DD}" presName="childNode" presStyleLbl="node1" presStyleIdx="20" presStyleCnt="22">
        <dgm:presLayoutVars>
          <dgm:bulletEnabled val="1"/>
        </dgm:presLayoutVars>
      </dgm:prSet>
      <dgm:spPr/>
    </dgm:pt>
    <dgm:pt modelId="{C283E347-C8C8-42E8-9335-93BFFE5FB97F}" type="pres">
      <dgm:prSet presAssocID="{8715DF0D-1317-44F4-9DC4-A83FA2F1E5DD}" presName="aSpace2" presStyleCnt="0"/>
      <dgm:spPr/>
    </dgm:pt>
    <dgm:pt modelId="{05EF847D-FF69-4757-9867-FC746DC21845}" type="pres">
      <dgm:prSet presAssocID="{01F5D091-AD10-4D76-968B-99F7D2A33E94}" presName="childNode" presStyleLbl="node1" presStyleIdx="21" presStyleCnt="22">
        <dgm:presLayoutVars>
          <dgm:bulletEnabled val="1"/>
        </dgm:presLayoutVars>
      </dgm:prSet>
      <dgm:spPr/>
    </dgm:pt>
  </dgm:ptLst>
  <dgm:cxnLst>
    <dgm:cxn modelId="{712D0B05-2E95-4545-ABEB-0BE7B70F6BE1}" type="presOf" srcId="{52BA762D-A5D6-4601-9A28-F9DADF80624D}" destId="{200EC7DA-7E57-44B4-B171-642D74A261E1}" srcOrd="0" destOrd="0" presId="urn:microsoft.com/office/officeart/2005/8/layout/lProcess2"/>
    <dgm:cxn modelId="{66BF9811-3D56-4766-B1C2-8ADA368EBE31}" type="presOf" srcId="{F333C73F-6A65-49AC-A349-6A219EB3B2A3}" destId="{A779FD77-F86B-4526-BBA4-964C01C337CA}" srcOrd="0" destOrd="0" presId="urn:microsoft.com/office/officeart/2005/8/layout/lProcess2"/>
    <dgm:cxn modelId="{33943218-1B71-425F-BC52-129BA57A6AFB}" srcId="{4D431D6B-B3FC-45FC-BD10-9223536D1194}" destId="{3D02AAD0-7FDF-4D9C-9B7D-FF6D8CD2F492}" srcOrd="0" destOrd="0" parTransId="{AB2314D6-6BF9-403E-B705-CF6DC2C211E5}" sibTransId="{58EA2BD0-07AE-4412-9630-F759884C1A10}"/>
    <dgm:cxn modelId="{F8E73022-9EC1-438B-B8C3-EACB13283DE7}" srcId="{BD166F9D-6A59-4D78-82FD-BABAAE09E38C}" destId="{A0E57746-04E9-40DA-8553-3D86A3E52907}" srcOrd="1" destOrd="0" parTransId="{95C7DC36-67C5-4248-B445-060A24F16830}" sibTransId="{C4FAC99D-DFCC-422A-A4C1-17CE76EA897F}"/>
    <dgm:cxn modelId="{2DB38E23-D024-4F9D-9EE8-11C3883B2A52}" srcId="{4D431D6B-B3FC-45FC-BD10-9223536D1194}" destId="{5B5AAD16-3D4C-46DF-8814-6B625E2A0B36}" srcOrd="1" destOrd="0" parTransId="{D4E4977B-55A9-4789-A765-188E1ACFB491}" sibTransId="{6BE1763B-6850-4C44-905A-93C0076B7A20}"/>
    <dgm:cxn modelId="{EFFC9D26-9EDC-416E-8555-1D43260843BC}" type="presOf" srcId="{3A4AD84C-11A1-4088-B392-0193C7A9F9B2}" destId="{C8CD5BA4-48E3-4A0B-9C5F-59717DAA24F0}" srcOrd="0" destOrd="0" presId="urn:microsoft.com/office/officeart/2005/8/layout/lProcess2"/>
    <dgm:cxn modelId="{C7C49929-D1DD-4A11-B6CB-E4CB7CF661DF}" srcId="{4D431D6B-B3FC-45FC-BD10-9223536D1194}" destId="{D4687ACC-CAE6-4E7B-837C-183634FB990A}" srcOrd="4" destOrd="0" parTransId="{7E88920D-0265-4F94-B410-882854FAC394}" sibTransId="{46782549-28B2-4717-B68A-3B20B195DF6B}"/>
    <dgm:cxn modelId="{B3E52B34-55E8-4314-8C72-FCE4FF0498D0}" srcId="{BD166F9D-6A59-4D78-82FD-BABAAE09E38C}" destId="{81125926-D80E-4AE1-AB3D-36AF2B03BF81}" srcOrd="0" destOrd="0" parTransId="{EE4767D3-2AFE-4989-9060-AD9CE7D32D59}" sibTransId="{82939F01-1EFD-44F0-A824-7BAC07827E55}"/>
    <dgm:cxn modelId="{DFF7BC38-3B31-468D-9AC8-F710D99E0153}" type="presOf" srcId="{BD166F9D-6A59-4D78-82FD-BABAAE09E38C}" destId="{1EA991DD-7465-439C-A5BD-A1244421497E}" srcOrd="0" destOrd="0" presId="urn:microsoft.com/office/officeart/2005/8/layout/lProcess2"/>
    <dgm:cxn modelId="{E6C9EE3D-8CC8-490F-A1C2-E5282F2B698D}" type="presOf" srcId="{06DBB248-4CFD-451A-A8C7-D6AFB5253E2D}" destId="{30F3A3BD-C2B8-46C1-B861-5963C91B6279}" srcOrd="0" destOrd="0" presId="urn:microsoft.com/office/officeart/2005/8/layout/lProcess2"/>
    <dgm:cxn modelId="{2000783F-3DF6-4D19-8030-38AC9201DD57}" type="presOf" srcId="{65B53BBF-8F08-4754-B527-E996C45AB68A}" destId="{C2175619-349E-4D9F-A744-78D75098701E}" srcOrd="0" destOrd="0" presId="urn:microsoft.com/office/officeart/2005/8/layout/lProcess2"/>
    <dgm:cxn modelId="{DE3D635B-4627-493C-B901-A53E359C788B}" srcId="{BFEE4722-8774-4614-9490-50E571198789}" destId="{D1C20595-FFD5-4BAD-8A25-9CE3384EC0BC}" srcOrd="3" destOrd="0" parTransId="{C42605AC-5C7F-4489-BAAA-15062FF9941B}" sibTransId="{105B015A-686C-4FC9-B65A-8879CF307C2D}"/>
    <dgm:cxn modelId="{3FD9F95D-057F-4CE9-9D90-5EDEC94921AD}" type="presOf" srcId="{3D02AAD0-7FDF-4D9C-9B7D-FF6D8CD2F492}" destId="{1AC34FAC-DC54-44B8-8CBA-A54CB3332C1D}" srcOrd="0" destOrd="0" presId="urn:microsoft.com/office/officeart/2005/8/layout/lProcess2"/>
    <dgm:cxn modelId="{5143465E-4D9C-4C5C-A638-944DD841C75D}" type="presOf" srcId="{820A4915-AB56-4930-A576-497079E2E135}" destId="{A47D7639-63A1-4C1F-A349-531CE88AFDBC}" srcOrd="0" destOrd="0" presId="urn:microsoft.com/office/officeart/2005/8/layout/lProcess2"/>
    <dgm:cxn modelId="{4A522F61-5415-479B-B86E-9B1B172A91F2}" srcId="{C4A18F04-8465-4A83-914F-4A7B135D0C3F}" destId="{F9FE7996-8319-4864-A4F3-7E50D16B5943}" srcOrd="4" destOrd="0" parTransId="{50469B77-1175-49B7-8871-531CEE205C96}" sibTransId="{A1398052-95A1-409E-BBDE-CA8041824E33}"/>
    <dgm:cxn modelId="{A8CAE165-A5DC-42DC-989D-E1CC1D14CFD5}" type="presOf" srcId="{F9FE7996-8319-4864-A4F3-7E50D16B5943}" destId="{98F91A85-85BB-43F6-BFE1-3557A822A2FF}" srcOrd="0" destOrd="0" presId="urn:microsoft.com/office/officeart/2005/8/layout/lProcess2"/>
    <dgm:cxn modelId="{A9572647-AD2F-45BB-92EB-45B66866B3A7}" srcId="{FA744A7C-85B3-42C8-B2A9-F334AEC23AD5}" destId="{D1CA2EA9-CA0E-4DFE-9150-40FEFB8A1E11}" srcOrd="1" destOrd="0" parTransId="{824E2FEA-88FC-4BD7-A768-AEE23B794655}" sibTransId="{7805E75B-F2EF-4268-9506-C793E8D161E0}"/>
    <dgm:cxn modelId="{46408549-2A97-427C-9252-33922DCEC715}" type="presOf" srcId="{4D431D6B-B3FC-45FC-BD10-9223536D1194}" destId="{61F94C1C-733B-4B7E-A829-AE27729FFF25}" srcOrd="0" destOrd="0" presId="urn:microsoft.com/office/officeart/2005/8/layout/lProcess2"/>
    <dgm:cxn modelId="{D1E1614D-9A19-4107-9266-E4768AE3AAB7}" type="presOf" srcId="{BD166F9D-6A59-4D78-82FD-BABAAE09E38C}" destId="{450C3FC6-7B76-4C20-9597-E9BC00E66841}" srcOrd="1" destOrd="0" presId="urn:microsoft.com/office/officeart/2005/8/layout/lProcess2"/>
    <dgm:cxn modelId="{72A6A54D-2FA0-4899-B625-008F144A8158}" type="presOf" srcId="{E7A543DB-07FE-4C2E-9C8C-577D0B8AD3F4}" destId="{14515054-3D96-46AB-AFB9-44640A76D855}" srcOrd="0" destOrd="0" presId="urn:microsoft.com/office/officeart/2005/8/layout/lProcess2"/>
    <dgm:cxn modelId="{97C7464F-74FF-4113-A593-3E1702E40637}" type="presOf" srcId="{E5D8AA4A-F6C0-4A74-8CAE-D63CD27DA83F}" destId="{D7238DE7-BD8C-410F-AC72-4550B4C77624}" srcOrd="0" destOrd="0" presId="urn:microsoft.com/office/officeart/2005/8/layout/lProcess2"/>
    <dgm:cxn modelId="{22B12C51-62E3-4699-A89D-7B874B3FDD07}" srcId="{BFEE4722-8774-4614-9490-50E571198789}" destId="{E5D8AA4A-F6C0-4A74-8CAE-D63CD27DA83F}" srcOrd="2" destOrd="0" parTransId="{2FF84F77-CB80-4452-B344-B3FE747C59C7}" sibTransId="{D76D34D5-AD69-434F-A7F8-C62BCECB569E}"/>
    <dgm:cxn modelId="{D3299F52-9DF5-4721-A1AC-37DE03E68279}" srcId="{4D431D6B-B3FC-45FC-BD10-9223536D1194}" destId="{820A4915-AB56-4930-A576-497079E2E135}" srcOrd="3" destOrd="0" parTransId="{AA887496-4C0F-4D4F-995F-B46577439867}" sibTransId="{D098C6E0-24EC-46F5-BA06-D24C16506347}"/>
    <dgm:cxn modelId="{2B38B672-BEAB-4A8E-BEC6-D279B7C6D129}" srcId="{DAF266BD-5364-4A0A-8E17-3CBB75DD0BBF}" destId="{FA744A7C-85B3-42C8-B2A9-F334AEC23AD5}" srcOrd="2" destOrd="0" parTransId="{DC571539-1587-4E9D-9B30-3E1C8C520329}" sibTransId="{4A27FA73-2B6D-4BF1-BD06-008BBBB00212}"/>
    <dgm:cxn modelId="{C9A8A974-E251-4EC1-BE73-40045E9A090C}" type="presOf" srcId="{81125926-D80E-4AE1-AB3D-36AF2B03BF81}" destId="{96C0C58D-13FA-430E-BA6A-5985899D1177}" srcOrd="0" destOrd="0" presId="urn:microsoft.com/office/officeart/2005/8/layout/lProcess2"/>
    <dgm:cxn modelId="{2181EE76-CCDB-4429-88FC-9DA814EDE8ED}" type="presOf" srcId="{BFEE4722-8774-4614-9490-50E571198789}" destId="{043148A3-4CA5-4144-8535-B4428A54EA99}" srcOrd="1" destOrd="0" presId="urn:microsoft.com/office/officeart/2005/8/layout/lProcess2"/>
    <dgm:cxn modelId="{22D06B77-F948-48C6-A82C-68015FCEEE82}" type="presOf" srcId="{D1CA2EA9-CA0E-4DFE-9150-40FEFB8A1E11}" destId="{36E616FA-522B-46B8-9CD2-BFE77102C943}" srcOrd="0" destOrd="0" presId="urn:microsoft.com/office/officeart/2005/8/layout/lProcess2"/>
    <dgm:cxn modelId="{20B68357-D846-42D4-BEFC-D9CE98DC854E}" type="presOf" srcId="{A0E57746-04E9-40DA-8553-3D86A3E52907}" destId="{1FFA76BE-B6EF-4BEB-A6F2-EB703C9F6D7D}" srcOrd="0" destOrd="0" presId="urn:microsoft.com/office/officeart/2005/8/layout/lProcess2"/>
    <dgm:cxn modelId="{B938FC57-FBF8-4592-AF38-9B56F60DD854}" srcId="{FA744A7C-85B3-42C8-B2A9-F334AEC23AD5}" destId="{52BA762D-A5D6-4601-9A28-F9DADF80624D}" srcOrd="3" destOrd="0" parTransId="{EC27875A-081D-4DE2-8624-94DD9DA81005}" sibTransId="{49DC866A-5A88-4E0F-8654-643F0B9F7C8C}"/>
    <dgm:cxn modelId="{8DF7A55A-BDA6-42AB-ACDA-895462E97A20}" type="presOf" srcId="{01F5D091-AD10-4D76-968B-99F7D2A33E94}" destId="{05EF847D-FF69-4757-9867-FC746DC21845}" srcOrd="0" destOrd="0" presId="urn:microsoft.com/office/officeart/2005/8/layout/lProcess2"/>
    <dgm:cxn modelId="{29166E81-B03C-46C9-BBCB-63099867D9B6}" srcId="{BD166F9D-6A59-4D78-82FD-BABAAE09E38C}" destId="{01F5D091-AD10-4D76-968B-99F7D2A33E94}" srcOrd="3" destOrd="0" parTransId="{11B1EC49-1BEB-448F-8004-038700D19E09}" sibTransId="{C46F8C39-9C54-43E3-A3F5-6A53C8A58365}"/>
    <dgm:cxn modelId="{89B3678A-E3A9-443C-9D28-91A766636F10}" srcId="{BD166F9D-6A59-4D78-82FD-BABAAE09E38C}" destId="{8715DF0D-1317-44F4-9DC4-A83FA2F1E5DD}" srcOrd="2" destOrd="0" parTransId="{7617A1CC-8F53-444F-934D-4204B318EB4F}" sibTransId="{CBF19548-4393-4E78-A6FE-B0A622AC9CFD}"/>
    <dgm:cxn modelId="{0BA9088F-1147-44A4-8766-ADE6348BB80B}" srcId="{DAF266BD-5364-4A0A-8E17-3CBB75DD0BBF}" destId="{4D431D6B-B3FC-45FC-BD10-9223536D1194}" srcOrd="1" destOrd="0" parTransId="{1FE82291-4267-436D-9C98-E5CD882D029A}" sibTransId="{8AD563A1-C2C3-4AF1-9312-0A239F3121D2}"/>
    <dgm:cxn modelId="{CC344C92-0CEE-4D07-9C6A-9398E6FCD0EA}" type="presOf" srcId="{5B5AAD16-3D4C-46DF-8814-6B625E2A0B36}" destId="{A4D61E41-6375-4E1B-BC9F-7ACEE7EE7ED3}" srcOrd="0" destOrd="0" presId="urn:microsoft.com/office/officeart/2005/8/layout/lProcess2"/>
    <dgm:cxn modelId="{4215EB96-54B3-4B70-A7DC-6E21AFAF1E96}" type="presOf" srcId="{D1C20595-FFD5-4BAD-8A25-9CE3384EC0BC}" destId="{6D009F37-B359-4E99-A8AB-58AC79542A59}" srcOrd="0" destOrd="0" presId="urn:microsoft.com/office/officeart/2005/8/layout/lProcess2"/>
    <dgm:cxn modelId="{B4029897-88B8-4659-A4D5-12AF407AC294}" srcId="{4D431D6B-B3FC-45FC-BD10-9223536D1194}" destId="{BB97C3E9-F05E-45AF-B8CE-49CEC1C22575}" srcOrd="2" destOrd="0" parTransId="{3EFA8E43-48F2-4B32-999E-90C6688A8707}" sibTransId="{D354E9AC-5BFA-4FB1-AFB4-CD89BCFB7978}"/>
    <dgm:cxn modelId="{8613C09A-4A63-41C7-9826-71BC734CDAEE}" srcId="{C4A18F04-8465-4A83-914F-4A7B135D0C3F}" destId="{79C25270-C831-42CF-8E5D-A42A517FF40D}" srcOrd="1" destOrd="0" parTransId="{89696DB1-E844-4CDD-8566-E4DB8E89E672}" sibTransId="{EA415121-3164-47C6-B268-2695FBBBC935}"/>
    <dgm:cxn modelId="{1E50F09B-400D-40F8-9372-D3933649FAA7}" srcId="{DAF266BD-5364-4A0A-8E17-3CBB75DD0BBF}" destId="{BD166F9D-6A59-4D78-82FD-BABAAE09E38C}" srcOrd="4" destOrd="0" parTransId="{5F3EE226-C034-451F-B1FA-824690BB312A}" sibTransId="{39D0DD61-2736-4EA6-B557-B5B2279694DC}"/>
    <dgm:cxn modelId="{FEDC8CA1-2870-421B-B5B0-1B75697C185B}" srcId="{FA744A7C-85B3-42C8-B2A9-F334AEC23AD5}" destId="{BCE10D59-78DA-4686-BC5D-3D0C60102C3B}" srcOrd="2" destOrd="0" parTransId="{51A51BC5-BEC8-4E50-9B14-D4AE343BD351}" sibTransId="{87815590-C882-403A-84A6-6D7BBFD86322}"/>
    <dgm:cxn modelId="{A922FBA4-C005-4A06-8D1F-A4FC259098C3}" type="presOf" srcId="{8715DF0D-1317-44F4-9DC4-A83FA2F1E5DD}" destId="{A0F1C6D2-7941-4A95-8B95-58E612868C5F}" srcOrd="0" destOrd="0" presId="urn:microsoft.com/office/officeart/2005/8/layout/lProcess2"/>
    <dgm:cxn modelId="{0991F8AB-C187-44C7-A690-F62973688B0F}" srcId="{BFEE4722-8774-4614-9490-50E571198789}" destId="{06DBB248-4CFD-451A-A8C7-D6AFB5253E2D}" srcOrd="1" destOrd="0" parTransId="{BA55C3DF-28F5-4252-BCEA-EDDC0E3729DD}" sibTransId="{AAA86DA3-3FCE-4A9E-AF5D-5654230AEBAE}"/>
    <dgm:cxn modelId="{8F3F1BB2-A8C6-426E-B24F-1982279D3D9E}" srcId="{DAF266BD-5364-4A0A-8E17-3CBB75DD0BBF}" destId="{C4A18F04-8465-4A83-914F-4A7B135D0C3F}" srcOrd="0" destOrd="0" parTransId="{C58D30D4-40F2-4FCE-8288-FAD827C6B871}" sibTransId="{06580A51-5761-4C59-BF53-9C65D9D576E9}"/>
    <dgm:cxn modelId="{9A2C52B6-35BB-45CF-AFE3-15986CE48B95}" type="presOf" srcId="{BB97C3E9-F05E-45AF-B8CE-49CEC1C22575}" destId="{25FAEC9D-35DC-47CE-B71B-5731C06A2470}" srcOrd="0" destOrd="0" presId="urn:microsoft.com/office/officeart/2005/8/layout/lProcess2"/>
    <dgm:cxn modelId="{9F1A36C9-15FC-496B-B29E-6975CD3289B2}" srcId="{BFEE4722-8774-4614-9490-50E571198789}" destId="{F333C73F-6A65-49AC-A349-6A219EB3B2A3}" srcOrd="0" destOrd="0" parTransId="{1681821C-EFF1-414B-8466-B7A89A6E3C7A}" sibTransId="{0EAA3200-4A72-4F07-9561-F159581D2BED}"/>
    <dgm:cxn modelId="{4D7219CB-07D2-4B08-A523-EDBB34CBCC56}" srcId="{FA744A7C-85B3-42C8-B2A9-F334AEC23AD5}" destId="{2E417798-7D85-459D-8C0C-D13AD07BCF41}" srcOrd="0" destOrd="0" parTransId="{E64B212F-5B04-455D-83AE-40C99341C37D}" sibTransId="{E3BAF36F-C9B2-4FC4-BF54-E604D0ACBAE7}"/>
    <dgm:cxn modelId="{97CBAFCB-18D4-4213-93D6-9159E67542A6}" type="presOf" srcId="{FA744A7C-85B3-42C8-B2A9-F334AEC23AD5}" destId="{AD6C6771-4C33-499E-BF2B-BABF3A2527B1}" srcOrd="0" destOrd="0" presId="urn:microsoft.com/office/officeart/2005/8/layout/lProcess2"/>
    <dgm:cxn modelId="{3E25EECD-F557-4269-A2F6-845EE9CFEB89}" type="presOf" srcId="{FA744A7C-85B3-42C8-B2A9-F334AEC23AD5}" destId="{2BAB197F-EB3D-48FD-864D-AEDAAA43C837}" srcOrd="1" destOrd="0" presId="urn:microsoft.com/office/officeart/2005/8/layout/lProcess2"/>
    <dgm:cxn modelId="{374C57D0-0AE6-4E35-AE58-25A9F4ED13F1}" type="presOf" srcId="{DAF266BD-5364-4A0A-8E17-3CBB75DD0BBF}" destId="{1BE4BBA3-7E65-4E96-BDD1-BC4E5DFA6FFE}" srcOrd="0" destOrd="0" presId="urn:microsoft.com/office/officeart/2005/8/layout/lProcess2"/>
    <dgm:cxn modelId="{4AEED3D2-1D3E-41F5-B71A-70DE960AAE3E}" type="presOf" srcId="{C4A18F04-8465-4A83-914F-4A7B135D0C3F}" destId="{D991F8EF-A228-4082-B66F-B57E43422BB0}" srcOrd="0" destOrd="0" presId="urn:microsoft.com/office/officeart/2005/8/layout/lProcess2"/>
    <dgm:cxn modelId="{66C914D9-4583-462E-8FF9-35BC860FDC24}" srcId="{C4A18F04-8465-4A83-914F-4A7B135D0C3F}" destId="{E7A543DB-07FE-4C2E-9C8C-577D0B8AD3F4}" srcOrd="0" destOrd="0" parTransId="{30FB586F-7D5F-4506-946B-0EE41942114C}" sibTransId="{39F8ADD7-84F8-4F4C-99C8-48F8CD948A2F}"/>
    <dgm:cxn modelId="{3C5C10DE-A586-4036-9D76-99DF362EE507}" type="presOf" srcId="{C4A18F04-8465-4A83-914F-4A7B135D0C3F}" destId="{D96FD0C5-E129-42A5-9F88-9486F498819F}" srcOrd="1" destOrd="0" presId="urn:microsoft.com/office/officeart/2005/8/layout/lProcess2"/>
    <dgm:cxn modelId="{2EE8FFE2-3818-4712-9004-0EB6248C5482}" srcId="{C4A18F04-8465-4A83-914F-4A7B135D0C3F}" destId="{65B53BBF-8F08-4754-B527-E996C45AB68A}" srcOrd="2" destOrd="0" parTransId="{3CB24BE1-F54E-4DF0-9376-E46D02CCE1B1}" sibTransId="{CD060196-9FAC-4927-84CE-A94348885E05}"/>
    <dgm:cxn modelId="{D21D55E6-1637-4C8B-8DCD-36840080F056}" type="presOf" srcId="{79C25270-C831-42CF-8E5D-A42A517FF40D}" destId="{2933FA90-E71F-4FE5-BFE5-C8544B60F11E}" srcOrd="0" destOrd="0" presId="urn:microsoft.com/office/officeart/2005/8/layout/lProcess2"/>
    <dgm:cxn modelId="{A938A5E7-008B-4502-8225-0C35558941EE}" type="presOf" srcId="{BFEE4722-8774-4614-9490-50E571198789}" destId="{89686D92-3342-41B3-AB7C-F0D4F8D63E2D}" srcOrd="0" destOrd="0" presId="urn:microsoft.com/office/officeart/2005/8/layout/lProcess2"/>
    <dgm:cxn modelId="{AD90D1E7-018C-4CA7-8694-6E1279C72A75}" type="presOf" srcId="{BCE10D59-78DA-4686-BC5D-3D0C60102C3B}" destId="{4F93370D-5D05-4DA5-B2FB-726068A5F5DD}" srcOrd="0" destOrd="0" presId="urn:microsoft.com/office/officeart/2005/8/layout/lProcess2"/>
    <dgm:cxn modelId="{B35258ED-2256-40C1-A7A3-6F0383B4D87B}" type="presOf" srcId="{D4687ACC-CAE6-4E7B-837C-183634FB990A}" destId="{5214515A-7667-41B0-A419-0060104CB155}" srcOrd="0" destOrd="0" presId="urn:microsoft.com/office/officeart/2005/8/layout/lProcess2"/>
    <dgm:cxn modelId="{44D36FF2-6688-49D1-9807-71156B40F48D}" srcId="{DAF266BD-5364-4A0A-8E17-3CBB75DD0BBF}" destId="{BFEE4722-8774-4614-9490-50E571198789}" srcOrd="3" destOrd="0" parTransId="{DEE478FD-0E86-4D7C-8C8B-79097E117142}" sibTransId="{3FA157BF-0DC0-4E1B-80C2-BEA4EE55DE8F}"/>
    <dgm:cxn modelId="{625331F7-130E-44BE-ACBB-C0ACAE081E3B}" srcId="{C4A18F04-8465-4A83-914F-4A7B135D0C3F}" destId="{3A4AD84C-11A1-4088-B392-0193C7A9F9B2}" srcOrd="3" destOrd="0" parTransId="{A4FF4C41-1792-400E-80C2-9018513AC068}" sibTransId="{C7F90C7B-A3EE-4150-8152-45D786DC80FE}"/>
    <dgm:cxn modelId="{7A91B3FB-4E02-4F44-8BF7-D5B069B6764B}" type="presOf" srcId="{2E417798-7D85-459D-8C0C-D13AD07BCF41}" destId="{4CEAB13C-FA06-428F-8E51-0C96710AD96C}" srcOrd="0" destOrd="0" presId="urn:microsoft.com/office/officeart/2005/8/layout/lProcess2"/>
    <dgm:cxn modelId="{FA94A1FD-0733-4EAE-9986-7F2B17BCC5BB}" type="presOf" srcId="{4D431D6B-B3FC-45FC-BD10-9223536D1194}" destId="{159E1507-136B-4246-BEAD-B8AE71F03477}" srcOrd="1" destOrd="0" presId="urn:microsoft.com/office/officeart/2005/8/layout/lProcess2"/>
    <dgm:cxn modelId="{DAA69FA3-58C4-4F84-8CC8-BD82507FD4D8}" type="presParOf" srcId="{1BE4BBA3-7E65-4E96-BDD1-BC4E5DFA6FFE}" destId="{5B8E1419-719C-414C-B996-CD983B202F80}" srcOrd="0" destOrd="0" presId="urn:microsoft.com/office/officeart/2005/8/layout/lProcess2"/>
    <dgm:cxn modelId="{2E095FEC-7CB6-439C-8159-20A1A9F00E44}" type="presParOf" srcId="{5B8E1419-719C-414C-B996-CD983B202F80}" destId="{D991F8EF-A228-4082-B66F-B57E43422BB0}" srcOrd="0" destOrd="0" presId="urn:microsoft.com/office/officeart/2005/8/layout/lProcess2"/>
    <dgm:cxn modelId="{4CA6B263-5207-4D75-9A3E-E2C96316752B}" type="presParOf" srcId="{5B8E1419-719C-414C-B996-CD983B202F80}" destId="{D96FD0C5-E129-42A5-9F88-9486F498819F}" srcOrd="1" destOrd="0" presId="urn:microsoft.com/office/officeart/2005/8/layout/lProcess2"/>
    <dgm:cxn modelId="{992E1148-BE5C-4DB4-9291-6FC394ABDA24}" type="presParOf" srcId="{5B8E1419-719C-414C-B996-CD983B202F80}" destId="{89264C81-4FFE-463E-9F7F-3044EA3A98B1}" srcOrd="2" destOrd="0" presId="urn:microsoft.com/office/officeart/2005/8/layout/lProcess2"/>
    <dgm:cxn modelId="{542D2157-7324-4D7E-BF6A-9A9EF7C0FED4}" type="presParOf" srcId="{89264C81-4FFE-463E-9F7F-3044EA3A98B1}" destId="{6741C37C-2DA2-4370-9C4B-E246820D343B}" srcOrd="0" destOrd="0" presId="urn:microsoft.com/office/officeart/2005/8/layout/lProcess2"/>
    <dgm:cxn modelId="{E0B64004-A80F-42E2-8D73-63BD38243D80}" type="presParOf" srcId="{6741C37C-2DA2-4370-9C4B-E246820D343B}" destId="{14515054-3D96-46AB-AFB9-44640A76D855}" srcOrd="0" destOrd="0" presId="urn:microsoft.com/office/officeart/2005/8/layout/lProcess2"/>
    <dgm:cxn modelId="{B427EC90-8C16-4F29-8592-5764E8704D2B}" type="presParOf" srcId="{6741C37C-2DA2-4370-9C4B-E246820D343B}" destId="{39225DD3-099A-4054-B446-7A6C043B6B66}" srcOrd="1" destOrd="0" presId="urn:microsoft.com/office/officeart/2005/8/layout/lProcess2"/>
    <dgm:cxn modelId="{4C7D4296-6EF8-4A55-B020-8CF11B4E3C0E}" type="presParOf" srcId="{6741C37C-2DA2-4370-9C4B-E246820D343B}" destId="{2933FA90-E71F-4FE5-BFE5-C8544B60F11E}" srcOrd="2" destOrd="0" presId="urn:microsoft.com/office/officeart/2005/8/layout/lProcess2"/>
    <dgm:cxn modelId="{7C196635-5E72-4108-89CD-B52CBB4046FC}" type="presParOf" srcId="{6741C37C-2DA2-4370-9C4B-E246820D343B}" destId="{9F41CA3A-9EF2-4CDA-9283-9F7A6FAB745B}" srcOrd="3" destOrd="0" presId="urn:microsoft.com/office/officeart/2005/8/layout/lProcess2"/>
    <dgm:cxn modelId="{89B7D275-5C2E-49E9-9DF8-14588990453E}" type="presParOf" srcId="{6741C37C-2DA2-4370-9C4B-E246820D343B}" destId="{C2175619-349E-4D9F-A744-78D75098701E}" srcOrd="4" destOrd="0" presId="urn:microsoft.com/office/officeart/2005/8/layout/lProcess2"/>
    <dgm:cxn modelId="{C0961542-2E55-482D-88DA-FDB4BB27BD4D}" type="presParOf" srcId="{6741C37C-2DA2-4370-9C4B-E246820D343B}" destId="{152509BB-6260-4DBC-AEB7-F586F884BFDA}" srcOrd="5" destOrd="0" presId="urn:microsoft.com/office/officeart/2005/8/layout/lProcess2"/>
    <dgm:cxn modelId="{C9A4C240-4840-4846-A67F-51452F553CBA}" type="presParOf" srcId="{6741C37C-2DA2-4370-9C4B-E246820D343B}" destId="{C8CD5BA4-48E3-4A0B-9C5F-59717DAA24F0}" srcOrd="6" destOrd="0" presId="urn:microsoft.com/office/officeart/2005/8/layout/lProcess2"/>
    <dgm:cxn modelId="{467324E6-1371-4CCC-AA75-F05AFAEA402B}" type="presParOf" srcId="{6741C37C-2DA2-4370-9C4B-E246820D343B}" destId="{E080D327-A665-4BF8-B6CE-189374FF901D}" srcOrd="7" destOrd="0" presId="urn:microsoft.com/office/officeart/2005/8/layout/lProcess2"/>
    <dgm:cxn modelId="{611B24EC-EB03-4DB9-B39E-BFF08FFFE258}" type="presParOf" srcId="{6741C37C-2DA2-4370-9C4B-E246820D343B}" destId="{98F91A85-85BB-43F6-BFE1-3557A822A2FF}" srcOrd="8" destOrd="0" presId="urn:microsoft.com/office/officeart/2005/8/layout/lProcess2"/>
    <dgm:cxn modelId="{53F791BA-940F-4389-805D-BEC863BB79B1}" type="presParOf" srcId="{1BE4BBA3-7E65-4E96-BDD1-BC4E5DFA6FFE}" destId="{572014CA-9616-480A-AE34-A833A0040B26}" srcOrd="1" destOrd="0" presId="urn:microsoft.com/office/officeart/2005/8/layout/lProcess2"/>
    <dgm:cxn modelId="{3AF78DE3-852E-4B1E-80A2-65E6FE528213}" type="presParOf" srcId="{1BE4BBA3-7E65-4E96-BDD1-BC4E5DFA6FFE}" destId="{81BD19B5-937B-4291-97F1-F63A0A6636E2}" srcOrd="2" destOrd="0" presId="urn:microsoft.com/office/officeart/2005/8/layout/lProcess2"/>
    <dgm:cxn modelId="{54F0CC17-90B8-4019-BE65-CA77602258AD}" type="presParOf" srcId="{81BD19B5-937B-4291-97F1-F63A0A6636E2}" destId="{61F94C1C-733B-4B7E-A829-AE27729FFF25}" srcOrd="0" destOrd="0" presId="urn:microsoft.com/office/officeart/2005/8/layout/lProcess2"/>
    <dgm:cxn modelId="{BD9F517B-F394-42C3-99A4-EDFEF5889749}" type="presParOf" srcId="{81BD19B5-937B-4291-97F1-F63A0A6636E2}" destId="{159E1507-136B-4246-BEAD-B8AE71F03477}" srcOrd="1" destOrd="0" presId="urn:microsoft.com/office/officeart/2005/8/layout/lProcess2"/>
    <dgm:cxn modelId="{E5254027-4C71-45B0-8BFB-E15A1258351A}" type="presParOf" srcId="{81BD19B5-937B-4291-97F1-F63A0A6636E2}" destId="{D2D27173-77CB-4170-84DE-F88CD756439F}" srcOrd="2" destOrd="0" presId="urn:microsoft.com/office/officeart/2005/8/layout/lProcess2"/>
    <dgm:cxn modelId="{4CE5F888-8930-4F4B-9F5A-74A85AF0DB63}" type="presParOf" srcId="{D2D27173-77CB-4170-84DE-F88CD756439F}" destId="{50391A86-F47B-4C4C-8A5F-4AE246D48F54}" srcOrd="0" destOrd="0" presId="urn:microsoft.com/office/officeart/2005/8/layout/lProcess2"/>
    <dgm:cxn modelId="{F4F3FF7B-AC69-4061-8F5D-2B4109C9D8FD}" type="presParOf" srcId="{50391A86-F47B-4C4C-8A5F-4AE246D48F54}" destId="{1AC34FAC-DC54-44B8-8CBA-A54CB3332C1D}" srcOrd="0" destOrd="0" presId="urn:microsoft.com/office/officeart/2005/8/layout/lProcess2"/>
    <dgm:cxn modelId="{B100DAD7-A1F1-4818-BCC0-04FEB6816830}" type="presParOf" srcId="{50391A86-F47B-4C4C-8A5F-4AE246D48F54}" destId="{BDFE2D91-4025-42B8-861A-FE12DB0617A8}" srcOrd="1" destOrd="0" presId="urn:microsoft.com/office/officeart/2005/8/layout/lProcess2"/>
    <dgm:cxn modelId="{5C6B2443-626B-4A14-B3F4-9A26ED146279}" type="presParOf" srcId="{50391A86-F47B-4C4C-8A5F-4AE246D48F54}" destId="{A4D61E41-6375-4E1B-BC9F-7ACEE7EE7ED3}" srcOrd="2" destOrd="0" presId="urn:microsoft.com/office/officeart/2005/8/layout/lProcess2"/>
    <dgm:cxn modelId="{30C4B954-57FB-44C6-B326-72FF35587CC2}" type="presParOf" srcId="{50391A86-F47B-4C4C-8A5F-4AE246D48F54}" destId="{F3DA7A62-09AD-4895-B754-1CF7A911302E}" srcOrd="3" destOrd="0" presId="urn:microsoft.com/office/officeart/2005/8/layout/lProcess2"/>
    <dgm:cxn modelId="{331F7107-2498-4A32-98D5-8E222AECD97D}" type="presParOf" srcId="{50391A86-F47B-4C4C-8A5F-4AE246D48F54}" destId="{25FAEC9D-35DC-47CE-B71B-5731C06A2470}" srcOrd="4" destOrd="0" presId="urn:microsoft.com/office/officeart/2005/8/layout/lProcess2"/>
    <dgm:cxn modelId="{860EF2A8-7FAB-489E-9CC8-18B44F53DB6E}" type="presParOf" srcId="{50391A86-F47B-4C4C-8A5F-4AE246D48F54}" destId="{3802A699-855E-47C4-AC8C-4FAB50470AF2}" srcOrd="5" destOrd="0" presId="urn:microsoft.com/office/officeart/2005/8/layout/lProcess2"/>
    <dgm:cxn modelId="{076E6EC7-0C75-47A2-BB10-1CF87207904E}" type="presParOf" srcId="{50391A86-F47B-4C4C-8A5F-4AE246D48F54}" destId="{A47D7639-63A1-4C1F-A349-531CE88AFDBC}" srcOrd="6" destOrd="0" presId="urn:microsoft.com/office/officeart/2005/8/layout/lProcess2"/>
    <dgm:cxn modelId="{62923FD3-114B-4B3B-84BB-9D152C92F231}" type="presParOf" srcId="{50391A86-F47B-4C4C-8A5F-4AE246D48F54}" destId="{4BD67E52-C2AF-416D-ACEF-F3DC9A690D2F}" srcOrd="7" destOrd="0" presId="urn:microsoft.com/office/officeart/2005/8/layout/lProcess2"/>
    <dgm:cxn modelId="{F0E1993D-E6DC-4357-B827-BD944EBB83C1}" type="presParOf" srcId="{50391A86-F47B-4C4C-8A5F-4AE246D48F54}" destId="{5214515A-7667-41B0-A419-0060104CB155}" srcOrd="8" destOrd="0" presId="urn:microsoft.com/office/officeart/2005/8/layout/lProcess2"/>
    <dgm:cxn modelId="{4FC7375F-3B74-4A1E-B614-98B187124CC0}" type="presParOf" srcId="{1BE4BBA3-7E65-4E96-BDD1-BC4E5DFA6FFE}" destId="{2E7D9142-0D10-4961-84A2-C868D56B2D72}" srcOrd="3" destOrd="0" presId="urn:microsoft.com/office/officeart/2005/8/layout/lProcess2"/>
    <dgm:cxn modelId="{0F689861-E071-4940-AA4D-4251FFE2EADC}" type="presParOf" srcId="{1BE4BBA3-7E65-4E96-BDD1-BC4E5DFA6FFE}" destId="{5882A1AC-ECEC-438F-A167-BB3E2CF29A7E}" srcOrd="4" destOrd="0" presId="urn:microsoft.com/office/officeart/2005/8/layout/lProcess2"/>
    <dgm:cxn modelId="{244637C7-B978-4B0B-873C-2890FC69516B}" type="presParOf" srcId="{5882A1AC-ECEC-438F-A167-BB3E2CF29A7E}" destId="{AD6C6771-4C33-499E-BF2B-BABF3A2527B1}" srcOrd="0" destOrd="0" presId="urn:microsoft.com/office/officeart/2005/8/layout/lProcess2"/>
    <dgm:cxn modelId="{F1AAF750-BD4F-44F3-93D0-894D6D182A2C}" type="presParOf" srcId="{5882A1AC-ECEC-438F-A167-BB3E2CF29A7E}" destId="{2BAB197F-EB3D-48FD-864D-AEDAAA43C837}" srcOrd="1" destOrd="0" presId="urn:microsoft.com/office/officeart/2005/8/layout/lProcess2"/>
    <dgm:cxn modelId="{54374BBD-5BCC-4CC8-9C47-B67EE62E188B}" type="presParOf" srcId="{5882A1AC-ECEC-438F-A167-BB3E2CF29A7E}" destId="{3F02213D-21A0-4E1F-A89C-CCC80EBD23CD}" srcOrd="2" destOrd="0" presId="urn:microsoft.com/office/officeart/2005/8/layout/lProcess2"/>
    <dgm:cxn modelId="{7A81102B-9D6F-4BCD-AB49-0B79CF62F63B}" type="presParOf" srcId="{3F02213D-21A0-4E1F-A89C-CCC80EBD23CD}" destId="{61C4303B-B7F3-4022-A87E-7D4659B61559}" srcOrd="0" destOrd="0" presId="urn:microsoft.com/office/officeart/2005/8/layout/lProcess2"/>
    <dgm:cxn modelId="{EE741A29-8811-4DFA-916E-7B400B16C6E3}" type="presParOf" srcId="{61C4303B-B7F3-4022-A87E-7D4659B61559}" destId="{4CEAB13C-FA06-428F-8E51-0C96710AD96C}" srcOrd="0" destOrd="0" presId="urn:microsoft.com/office/officeart/2005/8/layout/lProcess2"/>
    <dgm:cxn modelId="{3DC4B86D-D0FF-4A10-A116-722156F44058}" type="presParOf" srcId="{61C4303B-B7F3-4022-A87E-7D4659B61559}" destId="{19767769-3B91-40F9-8BC0-7F9B310DD37B}" srcOrd="1" destOrd="0" presId="urn:microsoft.com/office/officeart/2005/8/layout/lProcess2"/>
    <dgm:cxn modelId="{907E0851-D5B7-4E24-A8AB-68FEF472AA84}" type="presParOf" srcId="{61C4303B-B7F3-4022-A87E-7D4659B61559}" destId="{36E616FA-522B-46B8-9CD2-BFE77102C943}" srcOrd="2" destOrd="0" presId="urn:microsoft.com/office/officeart/2005/8/layout/lProcess2"/>
    <dgm:cxn modelId="{5B6DBDF6-AAC4-4D15-81E2-4374B1E4D154}" type="presParOf" srcId="{61C4303B-B7F3-4022-A87E-7D4659B61559}" destId="{9ADE795C-09AE-4570-BB03-BEF02F842F2A}" srcOrd="3" destOrd="0" presId="urn:microsoft.com/office/officeart/2005/8/layout/lProcess2"/>
    <dgm:cxn modelId="{F8A3E3F4-96B3-404C-A5D4-BA472D1197CB}" type="presParOf" srcId="{61C4303B-B7F3-4022-A87E-7D4659B61559}" destId="{4F93370D-5D05-4DA5-B2FB-726068A5F5DD}" srcOrd="4" destOrd="0" presId="urn:microsoft.com/office/officeart/2005/8/layout/lProcess2"/>
    <dgm:cxn modelId="{B85DF885-A36E-4153-8951-3489B0B85C34}" type="presParOf" srcId="{61C4303B-B7F3-4022-A87E-7D4659B61559}" destId="{439C225D-89AC-47F2-9479-2C2B582386DD}" srcOrd="5" destOrd="0" presId="urn:microsoft.com/office/officeart/2005/8/layout/lProcess2"/>
    <dgm:cxn modelId="{A79F31F3-CDD3-4FE9-A5AC-8C3C35C68E2A}" type="presParOf" srcId="{61C4303B-B7F3-4022-A87E-7D4659B61559}" destId="{200EC7DA-7E57-44B4-B171-642D74A261E1}" srcOrd="6" destOrd="0" presId="urn:microsoft.com/office/officeart/2005/8/layout/lProcess2"/>
    <dgm:cxn modelId="{8ED8B319-C3DF-4EBE-9D0A-8FB730A923BE}" type="presParOf" srcId="{1BE4BBA3-7E65-4E96-BDD1-BC4E5DFA6FFE}" destId="{9F7A93D5-4FE2-42BA-A4B3-85BEDC55BF7A}" srcOrd="5" destOrd="0" presId="urn:microsoft.com/office/officeart/2005/8/layout/lProcess2"/>
    <dgm:cxn modelId="{B702303C-84CF-4218-BB74-B6164FC77DCD}" type="presParOf" srcId="{1BE4BBA3-7E65-4E96-BDD1-BC4E5DFA6FFE}" destId="{21A34D54-0D84-451D-BC9B-770A9DA54F22}" srcOrd="6" destOrd="0" presId="urn:microsoft.com/office/officeart/2005/8/layout/lProcess2"/>
    <dgm:cxn modelId="{A0FFFBEF-5017-4710-ACDE-DAF1B749AC96}" type="presParOf" srcId="{21A34D54-0D84-451D-BC9B-770A9DA54F22}" destId="{89686D92-3342-41B3-AB7C-F0D4F8D63E2D}" srcOrd="0" destOrd="0" presId="urn:microsoft.com/office/officeart/2005/8/layout/lProcess2"/>
    <dgm:cxn modelId="{0DC90224-65F3-4348-9377-3B85C900BD54}" type="presParOf" srcId="{21A34D54-0D84-451D-BC9B-770A9DA54F22}" destId="{043148A3-4CA5-4144-8535-B4428A54EA99}" srcOrd="1" destOrd="0" presId="urn:microsoft.com/office/officeart/2005/8/layout/lProcess2"/>
    <dgm:cxn modelId="{C8FF7544-0312-401D-A28C-EBDEA1DC2D22}" type="presParOf" srcId="{21A34D54-0D84-451D-BC9B-770A9DA54F22}" destId="{75FB5684-042C-4853-883C-551BF02F3937}" srcOrd="2" destOrd="0" presId="urn:microsoft.com/office/officeart/2005/8/layout/lProcess2"/>
    <dgm:cxn modelId="{3E161BC6-1AAC-4C91-8FFD-44E138638AA5}" type="presParOf" srcId="{75FB5684-042C-4853-883C-551BF02F3937}" destId="{56324BC1-AE43-418C-A3DA-354455C64394}" srcOrd="0" destOrd="0" presId="urn:microsoft.com/office/officeart/2005/8/layout/lProcess2"/>
    <dgm:cxn modelId="{28A3DFF8-3521-422C-B42A-28BEC94866CC}" type="presParOf" srcId="{56324BC1-AE43-418C-A3DA-354455C64394}" destId="{A779FD77-F86B-4526-BBA4-964C01C337CA}" srcOrd="0" destOrd="0" presId="urn:microsoft.com/office/officeart/2005/8/layout/lProcess2"/>
    <dgm:cxn modelId="{E9147123-8165-4507-BBFD-9C1D0276E7B1}" type="presParOf" srcId="{56324BC1-AE43-418C-A3DA-354455C64394}" destId="{BC290A05-64D4-4BB8-9EB7-51DC4C2FF095}" srcOrd="1" destOrd="0" presId="urn:microsoft.com/office/officeart/2005/8/layout/lProcess2"/>
    <dgm:cxn modelId="{7E56174E-979F-4E7F-BE9B-7BD2CFCB37D8}" type="presParOf" srcId="{56324BC1-AE43-418C-A3DA-354455C64394}" destId="{30F3A3BD-C2B8-46C1-B861-5963C91B6279}" srcOrd="2" destOrd="0" presId="urn:microsoft.com/office/officeart/2005/8/layout/lProcess2"/>
    <dgm:cxn modelId="{846C8EA7-0D0E-4BC6-82D5-B736BAC321A9}" type="presParOf" srcId="{56324BC1-AE43-418C-A3DA-354455C64394}" destId="{1ADAE044-EB0D-4C1F-A831-0C8719E53D4D}" srcOrd="3" destOrd="0" presId="urn:microsoft.com/office/officeart/2005/8/layout/lProcess2"/>
    <dgm:cxn modelId="{92003A67-0B34-4BBD-9FA5-FD010EB1BD63}" type="presParOf" srcId="{56324BC1-AE43-418C-A3DA-354455C64394}" destId="{D7238DE7-BD8C-410F-AC72-4550B4C77624}" srcOrd="4" destOrd="0" presId="urn:microsoft.com/office/officeart/2005/8/layout/lProcess2"/>
    <dgm:cxn modelId="{AFA8F786-9381-40BE-8CFD-E2AF001AB2C7}" type="presParOf" srcId="{56324BC1-AE43-418C-A3DA-354455C64394}" destId="{AB8E353D-DC76-4883-BAB7-ADBF015230E7}" srcOrd="5" destOrd="0" presId="urn:microsoft.com/office/officeart/2005/8/layout/lProcess2"/>
    <dgm:cxn modelId="{E4B06319-5C68-435A-B234-69EAE8E3573E}" type="presParOf" srcId="{56324BC1-AE43-418C-A3DA-354455C64394}" destId="{6D009F37-B359-4E99-A8AB-58AC79542A59}" srcOrd="6" destOrd="0" presId="urn:microsoft.com/office/officeart/2005/8/layout/lProcess2"/>
    <dgm:cxn modelId="{314C4987-7D16-4F6D-9162-5331CABCBC3B}" type="presParOf" srcId="{1BE4BBA3-7E65-4E96-BDD1-BC4E5DFA6FFE}" destId="{14729781-47D4-41A2-976F-2271F8302103}" srcOrd="7" destOrd="0" presId="urn:microsoft.com/office/officeart/2005/8/layout/lProcess2"/>
    <dgm:cxn modelId="{61C77889-1136-4B47-9C89-27C2C4C2C60F}" type="presParOf" srcId="{1BE4BBA3-7E65-4E96-BDD1-BC4E5DFA6FFE}" destId="{041BE8B7-38F7-4EF6-8B9E-CEE1ED1579B4}" srcOrd="8" destOrd="0" presId="urn:microsoft.com/office/officeart/2005/8/layout/lProcess2"/>
    <dgm:cxn modelId="{F92033ED-7515-449D-9775-26A983EF5AF6}" type="presParOf" srcId="{041BE8B7-38F7-4EF6-8B9E-CEE1ED1579B4}" destId="{1EA991DD-7465-439C-A5BD-A1244421497E}" srcOrd="0" destOrd="0" presId="urn:microsoft.com/office/officeart/2005/8/layout/lProcess2"/>
    <dgm:cxn modelId="{0AAB2CA5-436E-470F-BD23-04EC4D87991E}" type="presParOf" srcId="{041BE8B7-38F7-4EF6-8B9E-CEE1ED1579B4}" destId="{450C3FC6-7B76-4C20-9597-E9BC00E66841}" srcOrd="1" destOrd="0" presId="urn:microsoft.com/office/officeart/2005/8/layout/lProcess2"/>
    <dgm:cxn modelId="{A031D172-4B62-4A52-8AFE-420696A4B24A}" type="presParOf" srcId="{041BE8B7-38F7-4EF6-8B9E-CEE1ED1579B4}" destId="{B9E7CDD8-1FEC-4FF2-BBE8-D58C600E671E}" srcOrd="2" destOrd="0" presId="urn:microsoft.com/office/officeart/2005/8/layout/lProcess2"/>
    <dgm:cxn modelId="{CD4FBC95-2197-4B92-B8BF-DF0CCA9C351C}" type="presParOf" srcId="{B9E7CDD8-1FEC-4FF2-BBE8-D58C600E671E}" destId="{2A134F17-86C3-434C-B6DE-C542C2AD9F20}" srcOrd="0" destOrd="0" presId="urn:microsoft.com/office/officeart/2005/8/layout/lProcess2"/>
    <dgm:cxn modelId="{CF372533-61A1-4802-A624-A29E9C34EF45}" type="presParOf" srcId="{2A134F17-86C3-434C-B6DE-C542C2AD9F20}" destId="{96C0C58D-13FA-430E-BA6A-5985899D1177}" srcOrd="0" destOrd="0" presId="urn:microsoft.com/office/officeart/2005/8/layout/lProcess2"/>
    <dgm:cxn modelId="{C3CDF5F3-3901-4FB4-A493-944228CBEA60}" type="presParOf" srcId="{2A134F17-86C3-434C-B6DE-C542C2AD9F20}" destId="{17341C64-43C2-4733-B4B5-6D6A44412CAF}" srcOrd="1" destOrd="0" presId="urn:microsoft.com/office/officeart/2005/8/layout/lProcess2"/>
    <dgm:cxn modelId="{CAA8D8B5-5ECE-43F8-9332-89E98A2C9D64}" type="presParOf" srcId="{2A134F17-86C3-434C-B6DE-C542C2AD9F20}" destId="{1FFA76BE-B6EF-4BEB-A6F2-EB703C9F6D7D}" srcOrd="2" destOrd="0" presId="urn:microsoft.com/office/officeart/2005/8/layout/lProcess2"/>
    <dgm:cxn modelId="{CEEE4F1E-B2C6-41BE-9710-6848635A11E4}" type="presParOf" srcId="{2A134F17-86C3-434C-B6DE-C542C2AD9F20}" destId="{D79F9CA5-F372-4037-925A-4458F408CEAB}" srcOrd="3" destOrd="0" presId="urn:microsoft.com/office/officeart/2005/8/layout/lProcess2"/>
    <dgm:cxn modelId="{8AB561AC-1D7A-4261-8014-3B6EB79060D9}" type="presParOf" srcId="{2A134F17-86C3-434C-B6DE-C542C2AD9F20}" destId="{A0F1C6D2-7941-4A95-8B95-58E612868C5F}" srcOrd="4" destOrd="0" presId="urn:microsoft.com/office/officeart/2005/8/layout/lProcess2"/>
    <dgm:cxn modelId="{8CE934AD-8481-4B41-A0AE-F6E04D11A86C}" type="presParOf" srcId="{2A134F17-86C3-434C-B6DE-C542C2AD9F20}" destId="{C283E347-C8C8-42E8-9335-93BFFE5FB97F}" srcOrd="5" destOrd="0" presId="urn:microsoft.com/office/officeart/2005/8/layout/lProcess2"/>
    <dgm:cxn modelId="{99E28FE2-7F22-4782-BD49-A7A95DEFD02E}" type="presParOf" srcId="{2A134F17-86C3-434C-B6DE-C542C2AD9F20}" destId="{05EF847D-FF69-4757-9867-FC746DC21845}"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1F8EF-A228-4082-B66F-B57E43422BB0}">
      <dsp:nvSpPr>
        <dsp:cNvPr id="0" name=""/>
        <dsp:cNvSpPr/>
      </dsp:nvSpPr>
      <dsp:spPr>
        <a:xfrm>
          <a:off x="4418"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Central Processing Unit (CPU)</a:t>
          </a:r>
          <a:endParaRPr lang="en-US" sz="1600" kern="1200" dirty="0"/>
        </a:p>
      </dsp:txBody>
      <dsp:txXfrm>
        <a:off x="4418" y="0"/>
        <a:ext cx="1550511" cy="1038466"/>
      </dsp:txXfrm>
    </dsp:sp>
    <dsp:sp modelId="{14515054-3D96-46AB-AFB9-44640A76D855}">
      <dsp:nvSpPr>
        <dsp:cNvPr id="0" name=""/>
        <dsp:cNvSpPr/>
      </dsp:nvSpPr>
      <dsp:spPr>
        <a:xfrm>
          <a:off x="159469" y="1039121"/>
          <a:ext cx="1240409" cy="40045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General-purpose processor for sequential tasks</a:t>
          </a:r>
        </a:p>
      </dsp:txBody>
      <dsp:txXfrm>
        <a:off x="171198" y="1050850"/>
        <a:ext cx="1216951" cy="376995"/>
      </dsp:txXfrm>
    </dsp:sp>
    <dsp:sp modelId="{2933FA90-E71F-4FE5-BFE5-C8544B60F11E}">
      <dsp:nvSpPr>
        <dsp:cNvPr id="0" name=""/>
        <dsp:cNvSpPr/>
      </dsp:nvSpPr>
      <dsp:spPr>
        <a:xfrm>
          <a:off x="159469" y="1501183"/>
          <a:ext cx="1240409" cy="400453"/>
        </a:xfrm>
        <a:prstGeom prst="roundRect">
          <a:avLst>
            <a:gd name="adj" fmla="val 10000"/>
          </a:avLst>
        </a:prstGeom>
        <a:solidFill>
          <a:schemeClr val="accent2">
            <a:hueOff val="140359"/>
            <a:satOff val="644"/>
            <a:lumOff val="9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Cores:</a:t>
          </a:r>
          <a:r>
            <a:rPr lang="en-US" sz="700" kern="1200" dirty="0"/>
            <a:t> 1–128 (consumer to high-end server CPUs)</a:t>
          </a:r>
        </a:p>
      </dsp:txBody>
      <dsp:txXfrm>
        <a:off x="171198" y="1512912"/>
        <a:ext cx="1216951" cy="376995"/>
      </dsp:txXfrm>
    </dsp:sp>
    <dsp:sp modelId="{C2175619-349E-4D9F-A744-78D75098701E}">
      <dsp:nvSpPr>
        <dsp:cNvPr id="0" name=""/>
        <dsp:cNvSpPr/>
      </dsp:nvSpPr>
      <dsp:spPr>
        <a:xfrm>
          <a:off x="159469" y="1963245"/>
          <a:ext cx="1240409" cy="400453"/>
        </a:xfrm>
        <a:prstGeom prst="roundRect">
          <a:avLst>
            <a:gd name="adj" fmla="val 10000"/>
          </a:avLst>
        </a:prstGeom>
        <a:solidFill>
          <a:schemeClr val="accent2">
            <a:hueOff val="280718"/>
            <a:satOff val="1288"/>
            <a:lumOff val="18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Clock Speed:</a:t>
          </a:r>
          <a:r>
            <a:rPr lang="en-US" sz="700" kern="1200" dirty="0"/>
            <a:t> Up to ~9 GHz (boost speeds)</a:t>
          </a:r>
        </a:p>
      </dsp:txBody>
      <dsp:txXfrm>
        <a:off x="171198" y="1974974"/>
        <a:ext cx="1216951" cy="376995"/>
      </dsp:txXfrm>
    </dsp:sp>
    <dsp:sp modelId="{C8CD5BA4-48E3-4A0B-9C5F-59717DAA24F0}">
      <dsp:nvSpPr>
        <dsp:cNvPr id="0" name=""/>
        <dsp:cNvSpPr/>
      </dsp:nvSpPr>
      <dsp:spPr>
        <a:xfrm>
          <a:off x="159469" y="2425306"/>
          <a:ext cx="1240409" cy="400453"/>
        </a:xfrm>
        <a:prstGeom prst="roundRect">
          <a:avLst>
            <a:gd name="adj" fmla="val 10000"/>
          </a:avLst>
        </a:prstGeom>
        <a:solidFill>
          <a:schemeClr val="accent2">
            <a:hueOff val="421077"/>
            <a:satOff val="1932"/>
            <a:lumOff val="27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Single (32-bit), Double (64-bit), and Extended (128-bit)</a:t>
          </a:r>
        </a:p>
      </dsp:txBody>
      <dsp:txXfrm>
        <a:off x="171198" y="2437035"/>
        <a:ext cx="1216951" cy="376995"/>
      </dsp:txXfrm>
    </dsp:sp>
    <dsp:sp modelId="{98F91A85-85BB-43F6-BFE1-3557A822A2FF}">
      <dsp:nvSpPr>
        <dsp:cNvPr id="0" name=""/>
        <dsp:cNvSpPr/>
      </dsp:nvSpPr>
      <dsp:spPr>
        <a:xfrm>
          <a:off x="159469" y="2887368"/>
          <a:ext cx="1240409" cy="400453"/>
        </a:xfrm>
        <a:prstGeom prst="roundRect">
          <a:avLst>
            <a:gd name="adj" fmla="val 10000"/>
          </a:avLst>
        </a:prstGeom>
        <a:solidFill>
          <a:schemeClr val="accent2">
            <a:hueOff val="561437"/>
            <a:satOff val="2576"/>
            <a:lumOff val="36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low-latency, complex control logic</a:t>
          </a:r>
        </a:p>
      </dsp:txBody>
      <dsp:txXfrm>
        <a:off x="171198" y="2899097"/>
        <a:ext cx="1216951" cy="376995"/>
      </dsp:txXfrm>
    </dsp:sp>
    <dsp:sp modelId="{61F94C1C-733B-4B7E-A829-AE27729FFF25}">
      <dsp:nvSpPr>
        <dsp:cNvPr id="0" name=""/>
        <dsp:cNvSpPr/>
      </dsp:nvSpPr>
      <dsp:spPr>
        <a:xfrm>
          <a:off x="1671218"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Graphics Processing Unit (GPU)</a:t>
          </a:r>
        </a:p>
      </dsp:txBody>
      <dsp:txXfrm>
        <a:off x="1671218" y="0"/>
        <a:ext cx="1550511" cy="1038466"/>
      </dsp:txXfrm>
    </dsp:sp>
    <dsp:sp modelId="{1AC34FAC-DC54-44B8-8CBA-A54CB3332C1D}">
      <dsp:nvSpPr>
        <dsp:cNvPr id="0" name=""/>
        <dsp:cNvSpPr/>
      </dsp:nvSpPr>
      <dsp:spPr>
        <a:xfrm>
          <a:off x="1826269" y="1039121"/>
          <a:ext cx="1240409" cy="400453"/>
        </a:xfrm>
        <a:prstGeom prst="roundRect">
          <a:avLst>
            <a:gd name="adj" fmla="val 10000"/>
          </a:avLst>
        </a:prstGeom>
        <a:solidFill>
          <a:schemeClr val="accent2">
            <a:hueOff val="701796"/>
            <a:satOff val="3220"/>
            <a:lumOff val="46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Massively parallel processor for data-parallel workloads</a:t>
          </a:r>
        </a:p>
      </dsp:txBody>
      <dsp:txXfrm>
        <a:off x="1837998" y="1050850"/>
        <a:ext cx="1216951" cy="376995"/>
      </dsp:txXfrm>
    </dsp:sp>
    <dsp:sp modelId="{A4D61E41-6375-4E1B-BC9F-7ACEE7EE7ED3}">
      <dsp:nvSpPr>
        <dsp:cNvPr id="0" name=""/>
        <dsp:cNvSpPr/>
      </dsp:nvSpPr>
      <dsp:spPr>
        <a:xfrm>
          <a:off x="1826269" y="1501183"/>
          <a:ext cx="1240409" cy="400453"/>
        </a:xfrm>
        <a:prstGeom prst="roundRect">
          <a:avLst>
            <a:gd name="adj" fmla="val 10000"/>
          </a:avLst>
        </a:prstGeom>
        <a:solidFill>
          <a:schemeClr val="accent2">
            <a:hueOff val="842155"/>
            <a:satOff val="3865"/>
            <a:lumOff val="55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Cores:</a:t>
          </a:r>
          <a:r>
            <a:rPr lang="en-US" sz="700" kern="1200" dirty="0"/>
            <a:t> Hundreds to thousands (SIMD/SIMT architecture)</a:t>
          </a:r>
        </a:p>
      </dsp:txBody>
      <dsp:txXfrm>
        <a:off x="1837998" y="1512912"/>
        <a:ext cx="1216951" cy="376995"/>
      </dsp:txXfrm>
    </dsp:sp>
    <dsp:sp modelId="{25FAEC9D-35DC-47CE-B71B-5731C06A2470}">
      <dsp:nvSpPr>
        <dsp:cNvPr id="0" name=""/>
        <dsp:cNvSpPr/>
      </dsp:nvSpPr>
      <dsp:spPr>
        <a:xfrm>
          <a:off x="1826269" y="1963245"/>
          <a:ext cx="1240409" cy="400453"/>
        </a:xfrm>
        <a:prstGeom prst="roundRect">
          <a:avLst>
            <a:gd name="adj" fmla="val 10000"/>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Clock Speed:</a:t>
          </a:r>
          <a:r>
            <a:rPr lang="en-US" sz="700" kern="1200" dirty="0"/>
            <a:t> ~500 MHz–2.5 GHz</a:t>
          </a:r>
        </a:p>
      </dsp:txBody>
      <dsp:txXfrm>
        <a:off x="1837998" y="1974974"/>
        <a:ext cx="1216951" cy="376995"/>
      </dsp:txXfrm>
    </dsp:sp>
    <dsp:sp modelId="{A47D7639-63A1-4C1F-A349-531CE88AFDBC}">
      <dsp:nvSpPr>
        <dsp:cNvPr id="0" name=""/>
        <dsp:cNvSpPr/>
      </dsp:nvSpPr>
      <dsp:spPr>
        <a:xfrm>
          <a:off x="1826269" y="2425306"/>
          <a:ext cx="1240409" cy="400453"/>
        </a:xfrm>
        <a:prstGeom prst="roundRect">
          <a:avLst>
            <a:gd name="adj" fmla="val 10000"/>
          </a:avLst>
        </a:prstGeom>
        <a:solidFill>
          <a:schemeClr val="accent2">
            <a:hueOff val="1122873"/>
            <a:satOff val="5153"/>
            <a:lumOff val="73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Single to Double precision (varies by model)</a:t>
          </a:r>
        </a:p>
      </dsp:txBody>
      <dsp:txXfrm>
        <a:off x="1837998" y="2437035"/>
        <a:ext cx="1216951" cy="376995"/>
      </dsp:txXfrm>
    </dsp:sp>
    <dsp:sp modelId="{5214515A-7667-41B0-A419-0060104CB155}">
      <dsp:nvSpPr>
        <dsp:cNvPr id="0" name=""/>
        <dsp:cNvSpPr/>
      </dsp:nvSpPr>
      <dsp:spPr>
        <a:xfrm>
          <a:off x="1826269" y="2887368"/>
          <a:ext cx="1240409" cy="400453"/>
        </a:xfrm>
        <a:prstGeom prst="roundRect">
          <a:avLst>
            <a:gd name="adj" fmla="val 10000"/>
          </a:avLst>
        </a:prstGeom>
        <a:solidFill>
          <a:schemeClr val="accent2">
            <a:hueOff val="1263232"/>
            <a:satOff val="5797"/>
            <a:lumOff val="83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Ideal for graphics, simulation, and AI training</a:t>
          </a:r>
        </a:p>
      </dsp:txBody>
      <dsp:txXfrm>
        <a:off x="1837998" y="2899097"/>
        <a:ext cx="1216951" cy="376995"/>
      </dsp:txXfrm>
    </dsp:sp>
    <dsp:sp modelId="{AD6C6771-4C33-499E-BF2B-BABF3A2527B1}">
      <dsp:nvSpPr>
        <dsp:cNvPr id="0" name=""/>
        <dsp:cNvSpPr/>
      </dsp:nvSpPr>
      <dsp:spPr>
        <a:xfrm>
          <a:off x="3338019"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Field-Programmable Gate Array (FPGA)</a:t>
          </a:r>
        </a:p>
      </dsp:txBody>
      <dsp:txXfrm>
        <a:off x="3338019" y="0"/>
        <a:ext cx="1550511" cy="1038466"/>
      </dsp:txXfrm>
    </dsp:sp>
    <dsp:sp modelId="{4CEAB13C-FA06-428F-8E51-0C96710AD96C}">
      <dsp:nvSpPr>
        <dsp:cNvPr id="0" name=""/>
        <dsp:cNvSpPr/>
      </dsp:nvSpPr>
      <dsp:spPr>
        <a:xfrm>
          <a:off x="3493070" y="1038551"/>
          <a:ext cx="1240409" cy="504274"/>
        </a:xfrm>
        <a:prstGeom prst="roundRect">
          <a:avLst>
            <a:gd name="adj" fmla="val 10000"/>
          </a:avLst>
        </a:prstGeom>
        <a:solidFill>
          <a:schemeClr val="accent2">
            <a:hueOff val="1403592"/>
            <a:satOff val="6441"/>
            <a:lumOff val="92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Reconfigurable hardware</a:t>
          </a:r>
          <a:r>
            <a:rPr lang="en-US" sz="700" kern="1200" dirty="0"/>
            <a:t>: custom logic implemented via programmable logic blocks</a:t>
          </a:r>
        </a:p>
      </dsp:txBody>
      <dsp:txXfrm>
        <a:off x="3507840" y="1053321"/>
        <a:ext cx="1210869" cy="474734"/>
      </dsp:txXfrm>
    </dsp:sp>
    <dsp:sp modelId="{36E616FA-522B-46B8-9CD2-BFE77102C943}">
      <dsp:nvSpPr>
        <dsp:cNvPr id="0" name=""/>
        <dsp:cNvSpPr/>
      </dsp:nvSpPr>
      <dsp:spPr>
        <a:xfrm>
          <a:off x="3493070" y="1620406"/>
          <a:ext cx="1240409" cy="504274"/>
        </a:xfrm>
        <a:prstGeom prst="roundRect">
          <a:avLst>
            <a:gd name="adj" fmla="val 10000"/>
          </a:avLst>
        </a:prstGeom>
        <a:solidFill>
          <a:schemeClr val="accent2">
            <a:hueOff val="1543951"/>
            <a:satOff val="7085"/>
            <a:lumOff val="10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a:t>
          </a:r>
          <a:r>
            <a:rPr lang="en-US" sz="700" b="1" kern="1200" dirty="0"/>
            <a:t>deterministic, low-latency processing</a:t>
          </a:r>
          <a:endParaRPr lang="en-US" sz="700" kern="1200" dirty="0"/>
        </a:p>
      </dsp:txBody>
      <dsp:txXfrm>
        <a:off x="3507840" y="1635176"/>
        <a:ext cx="1210869" cy="474734"/>
      </dsp:txXfrm>
    </dsp:sp>
    <dsp:sp modelId="{4F93370D-5D05-4DA5-B2FB-726068A5F5DD}">
      <dsp:nvSpPr>
        <dsp:cNvPr id="0" name=""/>
        <dsp:cNvSpPr/>
      </dsp:nvSpPr>
      <dsp:spPr>
        <a:xfrm>
          <a:off x="3493070" y="2202262"/>
          <a:ext cx="1240409" cy="504274"/>
        </a:xfrm>
        <a:prstGeom prst="roundRect">
          <a:avLst>
            <a:gd name="adj" fmla="val 10000"/>
          </a:avLst>
        </a:prstGeom>
        <a:solidFill>
          <a:schemeClr val="accent2">
            <a:hueOff val="1684310"/>
            <a:satOff val="7729"/>
            <a:lumOff val="110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Common in </a:t>
          </a:r>
          <a:r>
            <a:rPr lang="en-US" sz="700" b="1" kern="1200" dirty="0"/>
            <a:t>IoT, edge computing, and hardware acceleration</a:t>
          </a:r>
          <a:r>
            <a:rPr lang="en-US" sz="700" kern="1200" dirty="0"/>
            <a:t> scenarios</a:t>
          </a:r>
        </a:p>
      </dsp:txBody>
      <dsp:txXfrm>
        <a:off x="3507840" y="2217032"/>
        <a:ext cx="1210869" cy="474734"/>
      </dsp:txXfrm>
    </dsp:sp>
    <dsp:sp modelId="{200EC7DA-7E57-44B4-B171-642D74A261E1}">
      <dsp:nvSpPr>
        <dsp:cNvPr id="0" name=""/>
        <dsp:cNvSpPr/>
      </dsp:nvSpPr>
      <dsp:spPr>
        <a:xfrm>
          <a:off x="3493070" y="2784117"/>
          <a:ext cx="1240409" cy="504274"/>
        </a:xfrm>
        <a:prstGeom prst="roundRect">
          <a:avLst>
            <a:gd name="adj" fmla="val 10000"/>
          </a:avLst>
        </a:prstGeom>
        <a:solidFill>
          <a:schemeClr val="accent2">
            <a:hueOff val="1824669"/>
            <a:satOff val="8373"/>
            <a:lumOff val="120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Can balance performance and power efficiency</a:t>
          </a:r>
        </a:p>
      </dsp:txBody>
      <dsp:txXfrm>
        <a:off x="3507840" y="2798887"/>
        <a:ext cx="1210869" cy="474734"/>
      </dsp:txXfrm>
    </dsp:sp>
    <dsp:sp modelId="{89686D92-3342-41B3-AB7C-F0D4F8D63E2D}">
      <dsp:nvSpPr>
        <dsp:cNvPr id="0" name=""/>
        <dsp:cNvSpPr/>
      </dsp:nvSpPr>
      <dsp:spPr>
        <a:xfrm>
          <a:off x="5004819"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Tensor Processing Unit (TPU)</a:t>
          </a:r>
        </a:p>
      </dsp:txBody>
      <dsp:txXfrm>
        <a:off x="5004819" y="0"/>
        <a:ext cx="1550511" cy="1038466"/>
      </dsp:txXfrm>
    </dsp:sp>
    <dsp:sp modelId="{A779FD77-F86B-4526-BBA4-964C01C337CA}">
      <dsp:nvSpPr>
        <dsp:cNvPr id="0" name=""/>
        <dsp:cNvSpPr/>
      </dsp:nvSpPr>
      <dsp:spPr>
        <a:xfrm>
          <a:off x="5159870" y="1038551"/>
          <a:ext cx="1240409" cy="504274"/>
        </a:xfrm>
        <a:prstGeom prst="roundRect">
          <a:avLst>
            <a:gd name="adj" fmla="val 10000"/>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Developed by Google</a:t>
          </a:r>
          <a:r>
            <a:rPr lang="en-US" sz="700" kern="1200" dirty="0"/>
            <a:t> for machine learning workloads (especially TensorFlow)</a:t>
          </a:r>
        </a:p>
      </dsp:txBody>
      <dsp:txXfrm>
        <a:off x="5174640" y="1053321"/>
        <a:ext cx="1210869" cy="474734"/>
      </dsp:txXfrm>
    </dsp:sp>
    <dsp:sp modelId="{30F3A3BD-C2B8-46C1-B861-5963C91B6279}">
      <dsp:nvSpPr>
        <dsp:cNvPr id="0" name=""/>
        <dsp:cNvSpPr/>
      </dsp:nvSpPr>
      <dsp:spPr>
        <a:xfrm>
          <a:off x="5159870" y="1620406"/>
          <a:ext cx="1240409" cy="504274"/>
        </a:xfrm>
        <a:prstGeom prst="roundRect">
          <a:avLst>
            <a:gd name="adj" fmla="val 10000"/>
          </a:avLst>
        </a:prstGeom>
        <a:solidFill>
          <a:schemeClr val="accent2">
            <a:hueOff val="2105387"/>
            <a:satOff val="9661"/>
            <a:lumOff val="138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Available via </a:t>
          </a:r>
          <a:r>
            <a:rPr lang="en-US" sz="700" b="1" kern="1200" dirty="0"/>
            <a:t>Google Cloud Platform (GCP)</a:t>
          </a:r>
          <a:r>
            <a:rPr lang="en-US" sz="700" kern="1200" dirty="0"/>
            <a:t> or through </a:t>
          </a:r>
          <a:r>
            <a:rPr lang="en-US" sz="700" b="1" kern="1200" dirty="0"/>
            <a:t>licensing</a:t>
          </a:r>
          <a:endParaRPr lang="en-US" sz="700" kern="1200" dirty="0"/>
        </a:p>
      </dsp:txBody>
      <dsp:txXfrm>
        <a:off x="5174640" y="1635176"/>
        <a:ext cx="1210869" cy="474734"/>
      </dsp:txXfrm>
    </dsp:sp>
    <dsp:sp modelId="{D7238DE7-BD8C-410F-AC72-4550B4C77624}">
      <dsp:nvSpPr>
        <dsp:cNvPr id="0" name=""/>
        <dsp:cNvSpPr/>
      </dsp:nvSpPr>
      <dsp:spPr>
        <a:xfrm>
          <a:off x="5159870" y="2202262"/>
          <a:ext cx="1240409" cy="504274"/>
        </a:xfrm>
        <a:prstGeom prst="roundRect">
          <a:avLst>
            <a:gd name="adj" fmla="val 10000"/>
          </a:avLst>
        </a:prstGeom>
        <a:solidFill>
          <a:schemeClr val="accent2">
            <a:hueOff val="2245746"/>
            <a:satOff val="10306"/>
            <a:lumOff val="147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Optimized for matrix operations and inference</a:t>
          </a:r>
          <a:endParaRPr lang="en-US" sz="700" kern="1200" dirty="0"/>
        </a:p>
      </dsp:txBody>
      <dsp:txXfrm>
        <a:off x="5174640" y="2217032"/>
        <a:ext cx="1210869" cy="474734"/>
      </dsp:txXfrm>
    </dsp:sp>
    <dsp:sp modelId="{6D009F37-B359-4E99-A8AB-58AC79542A59}">
      <dsp:nvSpPr>
        <dsp:cNvPr id="0" name=""/>
        <dsp:cNvSpPr/>
      </dsp:nvSpPr>
      <dsp:spPr>
        <a:xfrm>
          <a:off x="5159870" y="2784117"/>
          <a:ext cx="1240409" cy="504274"/>
        </a:xfrm>
        <a:prstGeom prst="roundRect">
          <a:avLst>
            <a:gd name="adj" fmla="val 10000"/>
          </a:avLst>
        </a:prstGeom>
        <a:solidFill>
          <a:schemeClr val="accent2">
            <a:hueOff val="2386105"/>
            <a:satOff val="10950"/>
            <a:lumOff val="157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Low precision (typically 8-bit integer) for high throughput</a:t>
          </a:r>
        </a:p>
      </dsp:txBody>
      <dsp:txXfrm>
        <a:off x="5174640" y="2798887"/>
        <a:ext cx="1210869" cy="474734"/>
      </dsp:txXfrm>
    </dsp:sp>
    <dsp:sp modelId="{1EA991DD-7465-439C-A5BD-A1244421497E}">
      <dsp:nvSpPr>
        <dsp:cNvPr id="0" name=""/>
        <dsp:cNvSpPr/>
      </dsp:nvSpPr>
      <dsp:spPr>
        <a:xfrm>
          <a:off x="6671619" y="0"/>
          <a:ext cx="1550511" cy="346155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Neural Processing Unit (NPU)</a:t>
          </a:r>
        </a:p>
      </dsp:txBody>
      <dsp:txXfrm>
        <a:off x="6671619" y="0"/>
        <a:ext cx="1550511" cy="1038466"/>
      </dsp:txXfrm>
    </dsp:sp>
    <dsp:sp modelId="{96C0C58D-13FA-430E-BA6A-5985899D1177}">
      <dsp:nvSpPr>
        <dsp:cNvPr id="0" name=""/>
        <dsp:cNvSpPr/>
      </dsp:nvSpPr>
      <dsp:spPr>
        <a:xfrm>
          <a:off x="6826670" y="1038551"/>
          <a:ext cx="1240409" cy="504274"/>
        </a:xfrm>
        <a:prstGeom prst="roundRect">
          <a:avLst>
            <a:gd name="adj" fmla="val 10000"/>
          </a:avLst>
        </a:prstGeom>
        <a:solidFill>
          <a:schemeClr val="accent2">
            <a:hueOff val="2526465"/>
            <a:satOff val="11594"/>
            <a:lumOff val="166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AI-specific accelerator</a:t>
          </a:r>
          <a:r>
            <a:rPr lang="en-US" sz="700" kern="1200" dirty="0"/>
            <a:t> integrated in mobile and edge devices</a:t>
          </a:r>
        </a:p>
      </dsp:txBody>
      <dsp:txXfrm>
        <a:off x="6841440" y="1053321"/>
        <a:ext cx="1210869" cy="474734"/>
      </dsp:txXfrm>
    </dsp:sp>
    <dsp:sp modelId="{1FFA76BE-B6EF-4BEB-A6F2-EB703C9F6D7D}">
      <dsp:nvSpPr>
        <dsp:cNvPr id="0" name=""/>
        <dsp:cNvSpPr/>
      </dsp:nvSpPr>
      <dsp:spPr>
        <a:xfrm>
          <a:off x="6826670" y="1620406"/>
          <a:ext cx="1240409" cy="504274"/>
        </a:xfrm>
        <a:prstGeom prst="roundRect">
          <a:avLst>
            <a:gd name="adj" fmla="val 10000"/>
          </a:avLst>
        </a:prstGeom>
        <a:solidFill>
          <a:schemeClr val="accent2">
            <a:hueOff val="2666824"/>
            <a:satOff val="12238"/>
            <a:lumOff val="175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deep learning inference (CNNs, transformers, etc.)</a:t>
          </a:r>
        </a:p>
      </dsp:txBody>
      <dsp:txXfrm>
        <a:off x="6841440" y="1635176"/>
        <a:ext cx="1210869" cy="474734"/>
      </dsp:txXfrm>
    </dsp:sp>
    <dsp:sp modelId="{A0F1C6D2-7941-4A95-8B95-58E612868C5F}">
      <dsp:nvSpPr>
        <dsp:cNvPr id="0" name=""/>
        <dsp:cNvSpPr/>
      </dsp:nvSpPr>
      <dsp:spPr>
        <a:xfrm>
          <a:off x="6826670" y="2202262"/>
          <a:ext cx="1240409" cy="504274"/>
        </a:xfrm>
        <a:prstGeom prst="roundRect">
          <a:avLst>
            <a:gd name="adj" fmla="val 10000"/>
          </a:avLst>
        </a:prstGeom>
        <a:solidFill>
          <a:schemeClr val="accent2">
            <a:hueOff val="2807183"/>
            <a:satOff val="12882"/>
            <a:lumOff val="184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Balances </a:t>
          </a:r>
          <a:r>
            <a:rPr lang="en-US" sz="700" b="1" kern="1200" dirty="0"/>
            <a:t>energy efficiency and on-device intelligence</a:t>
          </a:r>
          <a:endParaRPr lang="en-US" sz="700" kern="1200" dirty="0"/>
        </a:p>
      </dsp:txBody>
      <dsp:txXfrm>
        <a:off x="6841440" y="2217032"/>
        <a:ext cx="1210869" cy="474734"/>
      </dsp:txXfrm>
    </dsp:sp>
    <dsp:sp modelId="{05EF847D-FF69-4757-9867-FC746DC21845}">
      <dsp:nvSpPr>
        <dsp:cNvPr id="0" name=""/>
        <dsp:cNvSpPr/>
      </dsp:nvSpPr>
      <dsp:spPr>
        <a:xfrm>
          <a:off x="6826670" y="2784117"/>
          <a:ext cx="1240409" cy="504274"/>
        </a:xfrm>
        <a:prstGeom prst="roundRect">
          <a:avLst>
            <a:gd name="adj" fmla="val 10000"/>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Found in smartphones, laptops, and embedded systems</a:t>
          </a:r>
        </a:p>
      </dsp:txBody>
      <dsp:txXfrm>
        <a:off x="6841440" y="2798887"/>
        <a:ext cx="1210869" cy="47473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10/29/2025</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30.png"/><Relationship Id="rId10" Type="http://schemas.openxmlformats.org/officeDocument/2006/relationships/hyperlink" Target="https://learn.microsoft.com/en-us/azure/ai-foundry/foundry-local/get-started" TargetMode="External"/><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ai-foundry/openai/how-to/reinforcement-fine-tuning" TargetMode="External"/><Relationship Id="rId2" Type="http://schemas.openxmlformats.org/officeDocument/2006/relationships/hyperlink" Target="https://learn.microsoft.com/en-us/azure/ai-foundry/openai/how-to/fine-tuning-direct-preference-optimization"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25.pn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26.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26.sv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26.svg"/><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0.png"/><Relationship Id="rId7" Type="http://schemas.openxmlformats.org/officeDocument/2006/relationships/image" Target="../media/image77.png"/><Relationship Id="rId2" Type="http://schemas.openxmlformats.org/officeDocument/2006/relationships/image" Target="../media/image72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0.png"/><Relationship Id="rId4" Type="http://schemas.openxmlformats.org/officeDocument/2006/relationships/image" Target="../media/image740.png"/></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wjZofJX0v4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gif"/><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hyperlink" Target="https://evanw.github.io/float-to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48.xml.rels><?xml version="1.0" encoding="UTF-8" standalone="yes"?>
<Relationships xmlns="http://schemas.openxmlformats.org/package/2006/relationships"><Relationship Id="rId3" Type="http://schemas.openxmlformats.org/officeDocument/2006/relationships/hyperlink" Target="https://blogs.nvidia.com/blog/2020/05/14/tensorfloat-32-precision-format/" TargetMode="Externa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wmf"/><Relationship Id="rId4" Type="http://schemas.openxmlformats.org/officeDocument/2006/relationships/oleObject" Target="../embeddings/oleObject3.bin"/></Relationships>
</file>

<file path=ppt/slides/_rels/slide64.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24.wmf"/><Relationship Id="rId4" Type="http://schemas.openxmlformats.org/officeDocument/2006/relationships/oleObject" Target="../embeddings/oleObject5.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hyperlink" Target="https://www.thekerneltrip.com/machine/learning/computational-complexity-learning-algorithms/" TargetMode="Externa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29.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30.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73.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svg"/></Relationships>
</file>

<file path=ppt/slides/_rels/slide8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Foundry</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Foundry, play with a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Foundry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353FAC-460A-3B44-FC36-A6516B087655}"/>
              </a:ext>
            </a:extLst>
          </p:cNvPr>
          <p:cNvSpPr txBox="1"/>
          <p:nvPr/>
        </p:nvSpPr>
        <p:spPr>
          <a:xfrm>
            <a:off x="134577" y="4044330"/>
            <a:ext cx="3595856" cy="646331"/>
          </a:xfrm>
          <a:prstGeom prst="rect">
            <a:avLst/>
          </a:prstGeom>
          <a:noFill/>
        </p:spPr>
        <p:txBody>
          <a:bodyPr wrap="none" rtlCol="0">
            <a:spAutoFit/>
          </a:bodyPr>
          <a:lstStyle/>
          <a:p>
            <a:pPr algn="ctr"/>
            <a:r>
              <a:rPr lang="en-US" dirty="0"/>
              <a:t>Foundry Local</a:t>
            </a:r>
          </a:p>
          <a:p>
            <a:pPr algn="ctr"/>
            <a:r>
              <a:rPr lang="en-US" sz="800" dirty="0">
                <a:hlinkClick r:id="rId10"/>
              </a:rPr>
              <a:t>https://learn.microsoft.com/en-us/azure/ai-foundry/foundry-local/get-started</a:t>
            </a:r>
            <a:endParaRPr lang="en-US" sz="800" dirty="0"/>
          </a:p>
          <a:p>
            <a:pPr algn="ctr"/>
            <a:endParaRPr lang="en-US" dirty="0"/>
          </a:p>
        </p:txBody>
      </p:sp>
    </p:spTree>
    <p:extLst>
      <p:ext uri="{BB962C8B-B14F-4D97-AF65-F5344CB8AC3E}">
        <p14:creationId xmlns:p14="http://schemas.microsoft.com/office/powerpoint/2010/main" val="3206813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DDB7-50DD-AA5D-C81A-6C3416EBFD1F}"/>
              </a:ext>
            </a:extLst>
          </p:cNvPr>
          <p:cNvSpPr>
            <a:spLocks noGrp="1"/>
          </p:cNvSpPr>
          <p:nvPr>
            <p:ph type="title"/>
          </p:nvPr>
        </p:nvSpPr>
        <p:spPr>
          <a:xfrm>
            <a:off x="319500" y="203100"/>
            <a:ext cx="2808000" cy="755700"/>
          </a:xfrm>
        </p:spPr>
        <p:txBody>
          <a:bodyPr/>
          <a:lstStyle/>
          <a:p>
            <a:r>
              <a:rPr lang="en-US" dirty="0"/>
              <a:t>Fine-Tuning</a:t>
            </a:r>
          </a:p>
        </p:txBody>
      </p:sp>
      <p:sp>
        <p:nvSpPr>
          <p:cNvPr id="3" name="Text Placeholder 2">
            <a:extLst>
              <a:ext uri="{FF2B5EF4-FFF2-40B4-BE49-F238E27FC236}">
                <a16:creationId xmlns:a16="http://schemas.microsoft.com/office/drawing/2014/main" id="{6376D719-79B1-6875-1842-2FA5589D824B}"/>
              </a:ext>
            </a:extLst>
          </p:cNvPr>
          <p:cNvSpPr>
            <a:spLocks noGrp="1"/>
          </p:cNvSpPr>
          <p:nvPr>
            <p:ph type="body" idx="1"/>
          </p:nvPr>
        </p:nvSpPr>
        <p:spPr>
          <a:xfrm>
            <a:off x="44009" y="914400"/>
            <a:ext cx="3083491" cy="3738604"/>
          </a:xfrm>
        </p:spPr>
        <p:txBody>
          <a:bodyPr/>
          <a:lstStyle/>
          <a:p>
            <a:pPr marL="152400" indent="0">
              <a:spcBef>
                <a:spcPts val="600"/>
              </a:spcBef>
              <a:buNone/>
            </a:pPr>
            <a:r>
              <a:rPr lang="en-US" dirty="0"/>
              <a:t>In Foundry, we can use specially-formatted data in .</a:t>
            </a:r>
            <a:r>
              <a:rPr lang="en-US" dirty="0" err="1"/>
              <a:t>jsonl</a:t>
            </a:r>
            <a:r>
              <a:rPr lang="en-US" dirty="0"/>
              <a:t> files to fine-tune certain models (e.g. GPT o4) for specific purposes.</a:t>
            </a:r>
          </a:p>
          <a:p>
            <a:pPr>
              <a:spcBef>
                <a:spcPts val="600"/>
              </a:spcBef>
            </a:pPr>
            <a:r>
              <a:rPr lang="en-US" b="1" dirty="0"/>
              <a:t>Supervised Fine Tuning</a:t>
            </a:r>
            <a:r>
              <a:rPr lang="en-US" dirty="0"/>
              <a:t> (SFT): supported by all non-reasoning models.</a:t>
            </a:r>
          </a:p>
          <a:p>
            <a:pPr>
              <a:spcBef>
                <a:spcPts val="600"/>
              </a:spcBef>
            </a:pPr>
            <a:r>
              <a:rPr lang="en-US" b="1" dirty="0"/>
              <a:t>Direct Preference Optimization (Preview)</a:t>
            </a:r>
            <a:r>
              <a:rPr lang="en-US" dirty="0"/>
              <a:t> (</a:t>
            </a:r>
            <a:r>
              <a:rPr lang="en-US" dirty="0">
                <a:hlinkClick r:id="rId2"/>
              </a:rPr>
              <a:t>DPO</a:t>
            </a:r>
            <a:r>
              <a:rPr lang="en-US" dirty="0"/>
              <a:t>): supported by GPT-4o.</a:t>
            </a:r>
          </a:p>
          <a:p>
            <a:pPr>
              <a:spcBef>
                <a:spcPts val="600"/>
              </a:spcBef>
            </a:pPr>
            <a:r>
              <a:rPr lang="en-US" b="1" dirty="0"/>
              <a:t>Reinforcement Fine Tuning (Preview)</a:t>
            </a:r>
            <a:r>
              <a:rPr lang="en-US" dirty="0"/>
              <a:t> (</a:t>
            </a:r>
            <a:r>
              <a:rPr lang="en-US" dirty="0">
                <a:hlinkClick r:id="rId3"/>
              </a:rPr>
              <a:t>RFT</a:t>
            </a:r>
            <a:r>
              <a:rPr lang="en-US" dirty="0"/>
              <a:t>): supported by reasoning models, like o4-mini.</a:t>
            </a:r>
          </a:p>
          <a:p>
            <a:pPr marL="152400" indent="0">
              <a:spcBef>
                <a:spcPts val="600"/>
              </a:spcBef>
              <a:buNone/>
            </a:pPr>
            <a:r>
              <a:rPr lang="en-US" dirty="0"/>
              <a:t>You can control the batch size, learning rate multiplier, and # epochs (and reasoning effort for some models).</a:t>
            </a:r>
          </a:p>
        </p:txBody>
      </p:sp>
      <p:pic>
        <p:nvPicPr>
          <p:cNvPr id="7" name="Picture 6">
            <a:extLst>
              <a:ext uri="{FF2B5EF4-FFF2-40B4-BE49-F238E27FC236}">
                <a16:creationId xmlns:a16="http://schemas.microsoft.com/office/drawing/2014/main" id="{0445A5DF-5C55-FB57-A29E-08A5F54C02F6}"/>
              </a:ext>
            </a:extLst>
          </p:cNvPr>
          <p:cNvPicPr>
            <a:picLocks noChangeAspect="1"/>
          </p:cNvPicPr>
          <p:nvPr/>
        </p:nvPicPr>
        <p:blipFill>
          <a:blip r:embed="rId4"/>
          <a:stretch>
            <a:fillRect/>
          </a:stretch>
        </p:blipFill>
        <p:spPr>
          <a:xfrm>
            <a:off x="3132129" y="0"/>
            <a:ext cx="6011871" cy="4043897"/>
          </a:xfrm>
          <a:prstGeom prst="rect">
            <a:avLst/>
          </a:prstGeom>
        </p:spPr>
      </p:pic>
      <p:sp>
        <p:nvSpPr>
          <p:cNvPr id="9" name="TextBox 8">
            <a:extLst>
              <a:ext uri="{FF2B5EF4-FFF2-40B4-BE49-F238E27FC236}">
                <a16:creationId xmlns:a16="http://schemas.microsoft.com/office/drawing/2014/main" id="{6D608AE9-4944-D79C-ABE3-89841A7A8E1A}"/>
              </a:ext>
            </a:extLst>
          </p:cNvPr>
          <p:cNvSpPr txBox="1"/>
          <p:nvPr/>
        </p:nvSpPr>
        <p:spPr>
          <a:xfrm>
            <a:off x="3132129" y="3761613"/>
            <a:ext cx="4572000" cy="1384995"/>
          </a:xfrm>
          <a:prstGeom prst="rect">
            <a:avLst/>
          </a:prstGeom>
          <a:solidFill>
            <a:schemeClr val="bg2"/>
          </a:solidFill>
        </p:spPr>
        <p:txBody>
          <a:bodyPr wrap="square">
            <a:spAutoFit/>
          </a:bodyPr>
          <a:lstStyle/>
          <a:p>
            <a:r>
              <a:rPr lang="en-US" b="0" i="0" dirty="0">
                <a:solidFill>
                  <a:srgbClr val="E6E6E6"/>
                </a:solidFill>
                <a:effectLst/>
                <a:latin typeface="SFMono-Regular"/>
              </a:rPr>
              <a:t>{</a:t>
            </a:r>
            <a:r>
              <a:rPr lang="en-US" b="0" i="0" dirty="0">
                <a:solidFill>
                  <a:srgbClr val="9CDCFE"/>
                </a:solidFill>
                <a:effectLst/>
                <a:latin typeface="SFMono-Regular"/>
              </a:rPr>
              <a:t>"messages"</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"system"</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a:t>
            </a:r>
            <a:r>
              <a:rPr lang="en-US" b="0" i="0" dirty="0" err="1">
                <a:solidFill>
                  <a:srgbClr val="CE9178"/>
                </a:solidFill>
                <a:effectLst/>
                <a:latin typeface="SFMono-Regular"/>
              </a:rPr>
              <a:t>Clippy</a:t>
            </a:r>
            <a:r>
              <a:rPr lang="en-US" b="0" i="0" dirty="0">
                <a:solidFill>
                  <a:srgbClr val="CE9178"/>
                </a:solidFill>
                <a:effectLst/>
                <a:latin typeface="SFMono-Regular"/>
              </a:rPr>
              <a:t> is a factual chatbot that is also sarcastic."</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"user"</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"Who discovered Antarctica?"</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"assistant"</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"Some chaps named Fabian Gottlieb von Bellingshausen and Mikhail Lazarev, as if they don't teach that in every school!"</a:t>
            </a:r>
            <a:r>
              <a:rPr lang="en-US" b="0" i="0" dirty="0">
                <a:solidFill>
                  <a:srgbClr val="E6E6E6"/>
                </a:solidFill>
                <a:effectLst/>
                <a:latin typeface="SFMono-Regular"/>
              </a:rPr>
              <a:t>}]}</a:t>
            </a:r>
            <a:endParaRPr lang="en-US" dirty="0"/>
          </a:p>
        </p:txBody>
      </p:sp>
    </p:spTree>
    <p:extLst>
      <p:ext uri="{BB962C8B-B14F-4D97-AF65-F5344CB8AC3E}">
        <p14:creationId xmlns:p14="http://schemas.microsoft.com/office/powerpoint/2010/main" val="201996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6652-18F4-5A6C-403E-A42B5208D5FB}"/>
              </a:ext>
            </a:extLst>
          </p:cNvPr>
          <p:cNvSpPr>
            <a:spLocks noGrp="1"/>
          </p:cNvSpPr>
          <p:nvPr>
            <p:ph type="title"/>
          </p:nvPr>
        </p:nvSpPr>
        <p:spPr>
          <a:xfrm>
            <a:off x="319500" y="180900"/>
            <a:ext cx="2808000" cy="755700"/>
          </a:xfrm>
        </p:spPr>
        <p:txBody>
          <a:bodyPr/>
          <a:lstStyle/>
          <a:p>
            <a:r>
              <a:rPr lang="en-US" dirty="0"/>
              <a:t>Agents</a:t>
            </a:r>
          </a:p>
        </p:txBody>
      </p:sp>
      <p:sp>
        <p:nvSpPr>
          <p:cNvPr id="3" name="Text Placeholder 2">
            <a:extLst>
              <a:ext uri="{FF2B5EF4-FFF2-40B4-BE49-F238E27FC236}">
                <a16:creationId xmlns:a16="http://schemas.microsoft.com/office/drawing/2014/main" id="{73249C58-367C-08E8-36A2-D32244408279}"/>
              </a:ext>
            </a:extLst>
          </p:cNvPr>
          <p:cNvSpPr>
            <a:spLocks noGrp="1"/>
          </p:cNvSpPr>
          <p:nvPr>
            <p:ph type="body" idx="1"/>
          </p:nvPr>
        </p:nvSpPr>
        <p:spPr>
          <a:xfrm>
            <a:off x="319500" y="1007918"/>
            <a:ext cx="2808000" cy="3645086"/>
          </a:xfrm>
        </p:spPr>
        <p:txBody>
          <a:bodyPr/>
          <a:lstStyle/>
          <a:p>
            <a:r>
              <a:rPr lang="en-US" dirty="0"/>
              <a:t>A newer way of handling the connection between an AI model, data resources, and other tools to perform tasks.</a:t>
            </a:r>
          </a:p>
        </p:txBody>
      </p:sp>
      <p:pic>
        <p:nvPicPr>
          <p:cNvPr id="5" name="Picture 4">
            <a:extLst>
              <a:ext uri="{FF2B5EF4-FFF2-40B4-BE49-F238E27FC236}">
                <a16:creationId xmlns:a16="http://schemas.microsoft.com/office/drawing/2014/main" id="{B42A2158-5620-17B3-67D5-95858F9A7F46}"/>
              </a:ext>
            </a:extLst>
          </p:cNvPr>
          <p:cNvPicPr>
            <a:picLocks noChangeAspect="1"/>
          </p:cNvPicPr>
          <p:nvPr/>
        </p:nvPicPr>
        <p:blipFill>
          <a:blip r:embed="rId2"/>
          <a:stretch>
            <a:fillRect/>
          </a:stretch>
        </p:blipFill>
        <p:spPr>
          <a:xfrm>
            <a:off x="397432" y="1993680"/>
            <a:ext cx="2896486" cy="3113451"/>
          </a:xfrm>
          <a:prstGeom prst="rect">
            <a:avLst/>
          </a:prstGeom>
          <a:ln>
            <a:solidFill>
              <a:schemeClr val="bg2"/>
            </a:solidFill>
          </a:ln>
        </p:spPr>
      </p:pic>
      <p:pic>
        <p:nvPicPr>
          <p:cNvPr id="7" name="Picture 6">
            <a:extLst>
              <a:ext uri="{FF2B5EF4-FFF2-40B4-BE49-F238E27FC236}">
                <a16:creationId xmlns:a16="http://schemas.microsoft.com/office/drawing/2014/main" id="{0AE0CBA9-BE8C-93F5-4D9A-9900D6E7B1CB}"/>
              </a:ext>
            </a:extLst>
          </p:cNvPr>
          <p:cNvPicPr>
            <a:picLocks noChangeAspect="1"/>
          </p:cNvPicPr>
          <p:nvPr/>
        </p:nvPicPr>
        <p:blipFill>
          <a:blip r:embed="rId3"/>
          <a:stretch>
            <a:fillRect/>
          </a:stretch>
        </p:blipFill>
        <p:spPr>
          <a:xfrm>
            <a:off x="3509854" y="91788"/>
            <a:ext cx="5226627" cy="2114710"/>
          </a:xfrm>
          <a:prstGeom prst="rect">
            <a:avLst/>
          </a:prstGeom>
        </p:spPr>
      </p:pic>
      <p:pic>
        <p:nvPicPr>
          <p:cNvPr id="9" name="Picture 8">
            <a:extLst>
              <a:ext uri="{FF2B5EF4-FFF2-40B4-BE49-F238E27FC236}">
                <a16:creationId xmlns:a16="http://schemas.microsoft.com/office/drawing/2014/main" id="{6F0E6FA1-E0FC-BDC4-0136-E65229A5B4DC}"/>
              </a:ext>
            </a:extLst>
          </p:cNvPr>
          <p:cNvPicPr>
            <a:picLocks noChangeAspect="1"/>
          </p:cNvPicPr>
          <p:nvPr/>
        </p:nvPicPr>
        <p:blipFill>
          <a:blip r:embed="rId4"/>
          <a:stretch>
            <a:fillRect/>
          </a:stretch>
        </p:blipFill>
        <p:spPr>
          <a:xfrm>
            <a:off x="3509854" y="2639665"/>
            <a:ext cx="5314646" cy="1928521"/>
          </a:xfrm>
          <a:prstGeom prst="rect">
            <a:avLst/>
          </a:prstGeom>
        </p:spPr>
      </p:pic>
    </p:spTree>
    <p:extLst>
      <p:ext uri="{BB962C8B-B14F-4D97-AF65-F5344CB8AC3E}">
        <p14:creationId xmlns:p14="http://schemas.microsoft.com/office/powerpoint/2010/main" val="257315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499" y="1246196"/>
            <a:ext cx="3724397" cy="2806200"/>
          </a:xfrm>
        </p:spPr>
        <p:txBody>
          <a:bodyPr/>
          <a:lstStyle/>
          <a:p>
            <a:r>
              <a:rPr lang="en-US" dirty="0"/>
              <a:t>For certain hosted models, you can deploy a serverless endpoint.</a:t>
            </a:r>
          </a:p>
          <a:p>
            <a:endParaRPr lang="en-US" dirty="0"/>
          </a:p>
          <a:p>
            <a:r>
              <a:rPr lang="en-US" dirty="0"/>
              <a:t>Pay-as-you-go pricing based on token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5455144" y="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6251510" y="2960267"/>
            <a:ext cx="2769551" cy="2042491"/>
          </a:xfrm>
          <a:prstGeom prst="rect">
            <a:avLst/>
          </a:prstGeom>
          <a:ln>
            <a:solidFill>
              <a:schemeClr val="tx1"/>
            </a:solidFill>
          </a:ln>
        </p:spPr>
      </p:pic>
      <p:graphicFrame>
        <p:nvGraphicFramePr>
          <p:cNvPr id="7" name="Table 6">
            <a:extLst>
              <a:ext uri="{FF2B5EF4-FFF2-40B4-BE49-F238E27FC236}">
                <a16:creationId xmlns:a16="http://schemas.microsoft.com/office/drawing/2014/main" id="{4DBBE139-460B-06D6-C8D3-DDCE7B237A13}"/>
              </a:ext>
            </a:extLst>
          </p:cNvPr>
          <p:cNvGraphicFramePr>
            <a:graphicFrameLocks noGrp="1"/>
          </p:cNvGraphicFramePr>
          <p:nvPr>
            <p:extLst>
              <p:ext uri="{D42A27DB-BD31-4B8C-83A1-F6EECF244321}">
                <p14:modId xmlns:p14="http://schemas.microsoft.com/office/powerpoint/2010/main" val="1319998211"/>
              </p:ext>
            </p:extLst>
          </p:nvPr>
        </p:nvGraphicFramePr>
        <p:xfrm>
          <a:off x="248516" y="2508731"/>
          <a:ext cx="4656932" cy="2583122"/>
        </p:xfrm>
        <a:graphic>
          <a:graphicData uri="http://schemas.openxmlformats.org/drawingml/2006/table">
            <a:tbl>
              <a:tblPr firstRow="1">
                <a:tableStyleId>{284E427A-3D55-4303-BF80-6455036E1DE7}</a:tableStyleId>
              </a:tblPr>
              <a:tblGrid>
                <a:gridCol w="1580356">
                  <a:extLst>
                    <a:ext uri="{9D8B030D-6E8A-4147-A177-3AD203B41FA5}">
                      <a16:colId xmlns:a16="http://schemas.microsoft.com/office/drawing/2014/main" val="752629154"/>
                    </a:ext>
                  </a:extLst>
                </a:gridCol>
                <a:gridCol w="736600">
                  <a:extLst>
                    <a:ext uri="{9D8B030D-6E8A-4147-A177-3AD203B41FA5}">
                      <a16:colId xmlns:a16="http://schemas.microsoft.com/office/drawing/2014/main" val="2720215266"/>
                    </a:ext>
                  </a:extLst>
                </a:gridCol>
                <a:gridCol w="1169988">
                  <a:extLst>
                    <a:ext uri="{9D8B030D-6E8A-4147-A177-3AD203B41FA5}">
                      <a16:colId xmlns:a16="http://schemas.microsoft.com/office/drawing/2014/main" val="2866668871"/>
                    </a:ext>
                  </a:extLst>
                </a:gridCol>
                <a:gridCol w="1169988">
                  <a:extLst>
                    <a:ext uri="{9D8B030D-6E8A-4147-A177-3AD203B41FA5}">
                      <a16:colId xmlns:a16="http://schemas.microsoft.com/office/drawing/2014/main" val="1219566558"/>
                    </a:ext>
                  </a:extLst>
                </a:gridCol>
              </a:tblGrid>
              <a:tr h="0">
                <a:tc>
                  <a:txBody>
                    <a:bodyPr/>
                    <a:lstStyle/>
                    <a:p>
                      <a:pPr algn="ctr" fontAlgn="t">
                        <a:buNone/>
                      </a:pPr>
                      <a:r>
                        <a:rPr lang="en-US" sz="1000" b="1" dirty="0">
                          <a:effectLst/>
                        </a:rPr>
                        <a:t>Models</a:t>
                      </a:r>
                    </a:p>
                  </a:txBody>
                  <a:tcPr marL="114300" marR="114300" marT="114300" marB="114300" anchor="ctr"/>
                </a:tc>
                <a:tc>
                  <a:txBody>
                    <a:bodyPr/>
                    <a:lstStyle/>
                    <a:p>
                      <a:pPr algn="ctr" fontAlgn="t">
                        <a:buNone/>
                      </a:pPr>
                      <a:r>
                        <a:rPr lang="en-US" sz="1000" b="1" dirty="0">
                          <a:effectLst/>
                        </a:rPr>
                        <a:t>Context</a:t>
                      </a:r>
                    </a:p>
                  </a:txBody>
                  <a:tcPr marL="114300" marR="114300" marT="114300" marB="114300" anchor="ctr"/>
                </a:tc>
                <a:tc>
                  <a:txBody>
                    <a:bodyPr/>
                    <a:lstStyle/>
                    <a:p>
                      <a:pPr algn="ctr" fontAlgn="t">
                        <a:buNone/>
                      </a:pPr>
                      <a:r>
                        <a:rPr lang="en-US" sz="1000" b="1" dirty="0">
                          <a:effectLst/>
                        </a:rPr>
                        <a:t>Input</a:t>
                      </a:r>
                    </a:p>
                    <a:p>
                      <a:pPr algn="ctr" fontAlgn="t">
                        <a:buNone/>
                      </a:pPr>
                      <a:r>
                        <a:rPr lang="en-US" sz="1000" b="1" dirty="0">
                          <a:effectLst/>
                        </a:rPr>
                        <a:t>(Per 1k tokens)</a:t>
                      </a:r>
                    </a:p>
                  </a:txBody>
                  <a:tcPr marL="114300" marR="114300" marT="114300" marB="114300" anchor="ctr"/>
                </a:tc>
                <a:tc>
                  <a:txBody>
                    <a:bodyPr/>
                    <a:lstStyle/>
                    <a:p>
                      <a:pPr algn="ctr" fontAlgn="t">
                        <a:buNone/>
                      </a:pPr>
                      <a:r>
                        <a:rPr lang="en-US" sz="1000" b="1" dirty="0">
                          <a:effectLst/>
                        </a:rPr>
                        <a:t>Output</a:t>
                      </a:r>
                    </a:p>
                    <a:p>
                      <a:pPr algn="ctr" fontAlgn="t">
                        <a:buNone/>
                      </a:pPr>
                      <a:r>
                        <a:rPr lang="en-US" sz="1000" b="1" dirty="0">
                          <a:effectLst/>
                        </a:rPr>
                        <a:t>(Per 1k tokens)</a:t>
                      </a:r>
                    </a:p>
                  </a:txBody>
                  <a:tcPr marL="114300" marR="114300" marT="114300" marB="114300" anchor="ctr"/>
                </a:tc>
                <a:extLst>
                  <a:ext uri="{0D108BD9-81ED-4DB2-BD59-A6C34878D82A}">
                    <a16:rowId xmlns:a16="http://schemas.microsoft.com/office/drawing/2014/main" val="3691582584"/>
                  </a:ext>
                </a:extLst>
              </a:tr>
              <a:tr h="229383">
                <a:tc>
                  <a:txBody>
                    <a:bodyPr/>
                    <a:lstStyle/>
                    <a:p>
                      <a:pPr algn="l" fontAlgn="t">
                        <a:buNone/>
                      </a:pPr>
                      <a:r>
                        <a:rPr lang="en-US" sz="1000" dirty="0">
                          <a:effectLst/>
                        </a:rPr>
                        <a:t>Phi-4</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3835390382"/>
                  </a:ext>
                </a:extLst>
              </a:tr>
              <a:tr h="229383">
                <a:tc>
                  <a:txBody>
                    <a:bodyPr/>
                    <a:lstStyle/>
                    <a:p>
                      <a:pPr algn="l" fontAlgn="t">
                        <a:buNone/>
                      </a:pPr>
                      <a:r>
                        <a:rPr lang="en-US" sz="1000">
                          <a:effectLst/>
                        </a:rPr>
                        <a:t>Phi-4-mini</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469837610"/>
                  </a:ext>
                </a:extLst>
              </a:tr>
              <a:tr h="229383">
                <a:tc>
                  <a:txBody>
                    <a:bodyPr/>
                    <a:lstStyle/>
                    <a:p>
                      <a:pPr algn="l" fontAlgn="t">
                        <a:buNone/>
                      </a:pPr>
                      <a:r>
                        <a:rPr lang="en-US" sz="1000" dirty="0">
                          <a:effectLst/>
                        </a:rPr>
                        <a:t>Phi-4-multimodal, text and image</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$0.00008</a:t>
                      </a:r>
                      <a:endParaRPr lang="en-US" sz="1000">
                        <a:effectLst/>
                      </a:endParaRPr>
                    </a:p>
                  </a:txBody>
                  <a:tcPr marL="59323" marR="59323" marT="59323" marB="59323" anchor="ctr"/>
                </a:tc>
                <a:tc>
                  <a:txBody>
                    <a:bodyPr/>
                    <a:lstStyle/>
                    <a:p>
                      <a:pPr fontAlgn="t">
                        <a:buNone/>
                      </a:pPr>
                      <a:r>
                        <a:rPr lang="en-US" sz="1000" b="1" dirty="0">
                          <a:effectLst/>
                        </a:rPr>
                        <a:t>$0.00032</a:t>
                      </a:r>
                      <a:endParaRPr lang="en-US" sz="1000" dirty="0">
                        <a:effectLst/>
                      </a:endParaRPr>
                    </a:p>
                  </a:txBody>
                  <a:tcPr marL="59323" marR="59323" marT="59323" marB="59323" anchor="ctr"/>
                </a:tc>
                <a:extLst>
                  <a:ext uri="{0D108BD9-81ED-4DB2-BD59-A6C34878D82A}">
                    <a16:rowId xmlns:a16="http://schemas.microsoft.com/office/drawing/2014/main" val="2453513624"/>
                  </a:ext>
                </a:extLst>
              </a:tr>
              <a:tr h="229383">
                <a:tc>
                  <a:txBody>
                    <a:bodyPr/>
                    <a:lstStyle/>
                    <a:p>
                      <a:pPr algn="l" fontAlgn="t">
                        <a:buNone/>
                      </a:pPr>
                      <a:r>
                        <a:rPr lang="en-US" sz="1000">
                          <a:effectLst/>
                        </a:rPr>
                        <a:t>Phi-4-multimodal, audio</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$0.004</a:t>
                      </a:r>
                      <a:endParaRPr lang="en-US" sz="1000">
                        <a:effectLst/>
                      </a:endParaRPr>
                    </a:p>
                  </a:txBody>
                  <a:tcPr marL="59323" marR="59323" marT="59323" marB="59323" anchor="ctr"/>
                </a:tc>
                <a:tc>
                  <a:txBody>
                    <a:bodyPr/>
                    <a:lstStyle/>
                    <a:p>
                      <a:pPr fontAlgn="t">
                        <a:buNone/>
                      </a:pPr>
                      <a:r>
                        <a:rPr lang="en-US" sz="1000" b="1">
                          <a:effectLst/>
                        </a:rPr>
                        <a:t>$0.00032</a:t>
                      </a:r>
                      <a:endParaRPr lang="en-US" sz="1000">
                        <a:effectLst/>
                      </a:endParaRPr>
                    </a:p>
                  </a:txBody>
                  <a:tcPr marL="59323" marR="59323" marT="59323" marB="59323" anchor="ctr"/>
                </a:tc>
                <a:extLst>
                  <a:ext uri="{0D108BD9-81ED-4DB2-BD59-A6C34878D82A}">
                    <a16:rowId xmlns:a16="http://schemas.microsoft.com/office/drawing/2014/main" val="2090434376"/>
                  </a:ext>
                </a:extLst>
              </a:tr>
              <a:tr h="229383">
                <a:tc>
                  <a:txBody>
                    <a:bodyPr/>
                    <a:lstStyle/>
                    <a:p>
                      <a:pPr algn="l" fontAlgn="t">
                        <a:buNone/>
                      </a:pPr>
                      <a:r>
                        <a:rPr lang="en-US" sz="1000">
                          <a:effectLst/>
                        </a:rPr>
                        <a:t>Phi-4-mini-reasoning</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1397207952"/>
                  </a:ext>
                </a:extLst>
              </a:tr>
              <a:tr h="229383">
                <a:tc>
                  <a:txBody>
                    <a:bodyPr/>
                    <a:lstStyle/>
                    <a:p>
                      <a:pPr algn="l" fontAlgn="t">
                        <a:buNone/>
                      </a:pPr>
                      <a:r>
                        <a:rPr lang="en-US" sz="1000">
                          <a:effectLst/>
                        </a:rPr>
                        <a:t>Phi-4-reasoning</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619609078"/>
                  </a:ext>
                </a:extLst>
              </a:tr>
              <a:tr h="229383">
                <a:tc>
                  <a:txBody>
                    <a:bodyPr/>
                    <a:lstStyle/>
                    <a:p>
                      <a:pPr algn="l" fontAlgn="t">
                        <a:buNone/>
                      </a:pPr>
                      <a:r>
                        <a:rPr lang="en-US" sz="1000">
                          <a:effectLst/>
                        </a:rPr>
                        <a:t>Phi-4-reasoning-plus</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dirty="0">
                          <a:effectLst/>
                        </a:rPr>
                        <a:t>$0.0005</a:t>
                      </a:r>
                      <a:endParaRPr lang="en-US" sz="1000" dirty="0">
                        <a:effectLst/>
                      </a:endParaRPr>
                    </a:p>
                  </a:txBody>
                  <a:tcPr marL="59323" marR="59323" marT="59323" marB="59323" anchor="ctr"/>
                </a:tc>
                <a:extLst>
                  <a:ext uri="{0D108BD9-81ED-4DB2-BD59-A6C34878D82A}">
                    <a16:rowId xmlns:a16="http://schemas.microsoft.com/office/drawing/2014/main" val="1717928458"/>
                  </a:ext>
                </a:extLst>
              </a:tr>
            </a:tbl>
          </a:graphicData>
        </a:graphic>
      </p:graphicFrame>
    </p:spTree>
    <p:extLst>
      <p:ext uri="{BB962C8B-B14F-4D97-AF65-F5344CB8AC3E}">
        <p14:creationId xmlns:p14="http://schemas.microsoft.com/office/powerpoint/2010/main" val="3902434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xmlns="">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xmlns="">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xmlns="">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xmlns="">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Tree>
    <p:extLst>
      <p:ext uri="{BB962C8B-B14F-4D97-AF65-F5344CB8AC3E}">
        <p14:creationId xmlns:p14="http://schemas.microsoft.com/office/powerpoint/2010/main" val="1875120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xmlns="">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xmlns="">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xmlns="">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xmlns="">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xmlns="">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xmlns="">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122074" y="3400729"/>
            <a:ext cx="1609736" cy="307777"/>
          </a:xfrm>
          <a:prstGeom prst="rect">
            <a:avLst/>
          </a:prstGeom>
          <a:noFill/>
        </p:spPr>
        <p:txBody>
          <a:bodyPr wrap="none" rtlCol="0">
            <a:spAutoFit/>
          </a:bodyPr>
          <a:lstStyle/>
          <a:p>
            <a:pPr algn="ctr"/>
            <a:r>
              <a:rPr lang="en-US" dirty="0"/>
              <a:t>Azure AI Services</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266894" y="3382524"/>
            <a:ext cx="1059907" cy="307777"/>
          </a:xfrm>
          <a:prstGeom prst="rect">
            <a:avLst/>
          </a:prstGeom>
          <a:noFill/>
        </p:spPr>
        <p:txBody>
          <a:bodyPr wrap="none" rtlCol="0">
            <a:spAutoFit/>
          </a:bodyPr>
          <a:lstStyle/>
          <a:p>
            <a:pPr algn="ctr"/>
            <a:r>
              <a:rPr lang="en-US" dirty="0"/>
              <a:t>AI Foundry</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GPT-3 175B Configuration</a:t>
            </a:r>
          </a:p>
        </p:txBody>
      </p:sp>
      <p:sp>
        <p:nvSpPr>
          <p:cNvPr id="9" name="TextBox 8">
            <a:extLst>
              <a:ext uri="{FF2B5EF4-FFF2-40B4-BE49-F238E27FC236}">
                <a16:creationId xmlns:a16="http://schemas.microsoft.com/office/drawing/2014/main" id="{37122D6A-0CA6-8FE6-28BD-74D702302EB2}"/>
              </a:ext>
            </a:extLst>
          </p:cNvPr>
          <p:cNvSpPr txBox="1"/>
          <p:nvPr/>
        </p:nvSpPr>
        <p:spPr>
          <a:xfrm>
            <a:off x="4235450" y="4717445"/>
            <a:ext cx="4705350" cy="307777"/>
          </a:xfrm>
          <a:prstGeom prst="rect">
            <a:avLst/>
          </a:prstGeom>
          <a:noFill/>
        </p:spPr>
        <p:txBody>
          <a:bodyPr wrap="square">
            <a:spAutoFit/>
          </a:bodyPr>
          <a:lstStyle/>
          <a:p>
            <a:r>
              <a:rPr lang="en-US" dirty="0"/>
              <a:t>Source: </a:t>
            </a:r>
            <a:r>
              <a:rPr lang="en-US" dirty="0">
                <a:hlinkClick r:id="rId2"/>
              </a:rPr>
              <a:t>https://www.youtube.com/watch?v=wjZofJX0v4M</a:t>
            </a:r>
            <a:endParaRPr lang="en-US" dirty="0"/>
          </a:p>
        </p:txBody>
      </p:sp>
    </p:spTree>
    <p:extLst>
      <p:ext uri="{BB962C8B-B14F-4D97-AF65-F5344CB8AC3E}">
        <p14:creationId xmlns:p14="http://schemas.microsoft.com/office/powerpoint/2010/main" val="250255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490268750"/>
              </p:ext>
            </p:extLst>
          </p:nvPr>
        </p:nvGraphicFramePr>
        <p:xfrm>
          <a:off x="495300" y="166370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54EB7-D338-8F42-2884-82CCA9E8B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2F9B64-FC64-B8DA-2118-30540582A593}"/>
              </a:ext>
            </a:extLst>
          </p:cNvPr>
          <p:cNvSpPr>
            <a:spLocks noGrp="1"/>
          </p:cNvSpPr>
          <p:nvPr>
            <p:ph type="title"/>
          </p:nvPr>
        </p:nvSpPr>
        <p:spPr>
          <a:xfrm>
            <a:off x="495300" y="575950"/>
            <a:ext cx="8226550" cy="635400"/>
          </a:xfrm>
        </p:spPr>
        <p:txBody>
          <a:bodyPr/>
          <a:lstStyle/>
          <a:p>
            <a:r>
              <a:rPr lang="en-US" dirty="0"/>
              <a:t>Types of Processors</a:t>
            </a:r>
            <a:br>
              <a:rPr lang="en-US" dirty="0"/>
            </a:br>
            <a:endParaRPr lang="en-US" b="0" dirty="0"/>
          </a:p>
        </p:txBody>
      </p:sp>
      <p:graphicFrame>
        <p:nvGraphicFramePr>
          <p:cNvPr id="6" name="Diagram 5">
            <a:extLst>
              <a:ext uri="{FF2B5EF4-FFF2-40B4-BE49-F238E27FC236}">
                <a16:creationId xmlns:a16="http://schemas.microsoft.com/office/drawing/2014/main" id="{71E8675E-F71A-1CB8-6F4A-25322DEB4A45}"/>
              </a:ext>
            </a:extLst>
          </p:cNvPr>
          <p:cNvGraphicFramePr/>
          <p:nvPr>
            <p:extLst>
              <p:ext uri="{D42A27DB-BD31-4B8C-83A1-F6EECF244321}">
                <p14:modId xmlns:p14="http://schemas.microsoft.com/office/powerpoint/2010/main" val="1051857804"/>
              </p:ext>
            </p:extLst>
          </p:nvPr>
        </p:nvGraphicFramePr>
        <p:xfrm>
          <a:off x="495300" y="1247361"/>
          <a:ext cx="8226550" cy="3461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2191867-0E97-A370-4E7A-657278089A77}"/>
              </a:ext>
            </a:extLst>
          </p:cNvPr>
          <p:cNvSpPr txBox="1"/>
          <p:nvPr/>
        </p:nvSpPr>
        <p:spPr>
          <a:xfrm>
            <a:off x="5801795" y="739761"/>
            <a:ext cx="4572000" cy="307777"/>
          </a:xfrm>
          <a:prstGeom prst="rect">
            <a:avLst/>
          </a:prstGeom>
          <a:noFill/>
        </p:spPr>
        <p:txBody>
          <a:bodyPr wrap="square">
            <a:spAutoFit/>
          </a:bodyPr>
          <a:lstStyle/>
          <a:p>
            <a:r>
              <a:rPr lang="en-US" sz="1400" b="0" dirty="0"/>
              <a:t>(Well, the ones relevant to ML/DL/AI)</a:t>
            </a:r>
            <a:endParaRPr lang="en-US" dirty="0"/>
          </a:p>
        </p:txBody>
      </p:sp>
    </p:spTree>
    <p:extLst>
      <p:ext uri="{BB962C8B-B14F-4D97-AF65-F5344CB8AC3E}">
        <p14:creationId xmlns:p14="http://schemas.microsoft.com/office/powerpoint/2010/main" val="2831067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295" y="438443"/>
            <a:ext cx="3771900" cy="970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559E04-5C8A-D0D5-FCE4-EBEEFDD04002}"/>
              </a:ext>
            </a:extLst>
          </p:cNvPr>
          <p:cNvSpPr txBox="1"/>
          <p:nvPr/>
        </p:nvSpPr>
        <p:spPr>
          <a:xfrm>
            <a:off x="3921652" y="2003409"/>
            <a:ext cx="4821382" cy="2492990"/>
          </a:xfrm>
          <a:prstGeom prst="rect">
            <a:avLst/>
          </a:prstGeom>
          <a:noFill/>
        </p:spPr>
        <p:txBody>
          <a:bodyPr wrap="square">
            <a:spAutoFit/>
          </a:bodyPr>
          <a:lstStyle/>
          <a:p>
            <a:r>
              <a:rPr lang="en-US" sz="1200" b="0" i="0" dirty="0">
                <a:solidFill>
                  <a:srgbClr val="7928A1"/>
                </a:solidFill>
                <a:effectLst/>
                <a:latin typeface="Consolas" panose="020B0609020204030204" pitchFamily="49" charset="0"/>
              </a:rPr>
              <a:t>import</a:t>
            </a:r>
            <a:r>
              <a:rPr lang="en-US" sz="1200" b="0" i="0" dirty="0">
                <a:solidFill>
                  <a:srgbClr val="545454"/>
                </a:solidFill>
                <a:effectLst/>
                <a:latin typeface="Consolas" panose="020B0609020204030204" pitchFamily="49" charset="0"/>
              </a:rPr>
              <a:t> </a:t>
            </a:r>
            <a:r>
              <a:rPr lang="en-US" sz="1200" b="0" i="0" dirty="0" err="1">
                <a:solidFill>
                  <a:srgbClr val="545454"/>
                </a:solidFill>
                <a:effectLst/>
                <a:latin typeface="Consolas" panose="020B0609020204030204" pitchFamily="49" charset="0"/>
              </a:rPr>
              <a:t>onnxruntime</a:t>
            </a:r>
            <a:r>
              <a:rPr lang="en-US" sz="1200" b="0" i="0" dirty="0">
                <a:solidFill>
                  <a:srgbClr val="545454"/>
                </a:solidFill>
                <a:effectLst/>
                <a:latin typeface="Consolas" panose="020B0609020204030204" pitchFamily="49" charset="0"/>
              </a:rPr>
              <a:t> </a:t>
            </a:r>
            <a:r>
              <a:rPr lang="en-US" sz="1200" b="0" i="0" dirty="0">
                <a:solidFill>
                  <a:srgbClr val="7928A1"/>
                </a:solidFill>
                <a:effectLst/>
                <a:latin typeface="Consolas" panose="020B0609020204030204" pitchFamily="49" charset="0"/>
              </a:rPr>
              <a:t>as</a:t>
            </a:r>
            <a:r>
              <a:rPr lang="en-US" sz="1200" b="0" i="0" dirty="0">
                <a:solidFill>
                  <a:srgbClr val="545454"/>
                </a:solidFill>
                <a:effectLst/>
                <a:latin typeface="Consolas" panose="020B0609020204030204" pitchFamily="49" charset="0"/>
              </a:rPr>
              <a:t> ort</a:t>
            </a:r>
          </a:p>
          <a:p>
            <a:endParaRPr lang="en-US" sz="1200" b="0" i="0" dirty="0">
              <a:solidFill>
                <a:srgbClr val="545454"/>
              </a:solidFill>
              <a:effectLst/>
              <a:latin typeface="Consolas" panose="020B0609020204030204" pitchFamily="49" charset="0"/>
            </a:endParaRPr>
          </a:p>
          <a:p>
            <a:r>
              <a:rPr lang="en-US" sz="1200" b="0" i="0" dirty="0">
                <a:solidFill>
                  <a:srgbClr val="696969"/>
                </a:solidFill>
                <a:effectLst/>
                <a:latin typeface="Consolas" panose="020B0609020204030204" pitchFamily="49" charset="0"/>
              </a:rPr>
              <a:t># Load the model and create </a:t>
            </a:r>
            <a:r>
              <a:rPr lang="en-US" sz="1200" b="0" i="0" dirty="0" err="1">
                <a:solidFill>
                  <a:srgbClr val="696969"/>
                </a:solidFill>
                <a:effectLst/>
                <a:latin typeface="Consolas" panose="020B0609020204030204" pitchFamily="49" charset="0"/>
              </a:rPr>
              <a:t>InferenceSession</a:t>
            </a:r>
            <a:endParaRPr lang="en-US" sz="1200" dirty="0">
              <a:solidFill>
                <a:srgbClr val="545454"/>
              </a:solidFill>
              <a:latin typeface="Consolas" panose="020B0609020204030204" pitchFamily="49" charset="0"/>
            </a:endParaRPr>
          </a:p>
          <a:p>
            <a:r>
              <a:rPr lang="en-US" sz="1200" b="0" i="0" dirty="0" err="1">
                <a:solidFill>
                  <a:srgbClr val="545454"/>
                </a:solidFill>
                <a:effectLst/>
                <a:latin typeface="Consolas" panose="020B0609020204030204" pitchFamily="49" charset="0"/>
              </a:rPr>
              <a:t>model_path</a:t>
            </a:r>
            <a:r>
              <a:rPr lang="en-US" sz="1200" b="0" i="0" dirty="0">
                <a:solidFill>
                  <a:srgbClr val="545454"/>
                </a:solidFill>
                <a:effectLst/>
                <a:latin typeface="Consolas" panose="020B0609020204030204" pitchFamily="49" charset="0"/>
              </a:rPr>
              <a:t> = </a:t>
            </a:r>
            <a:r>
              <a:rPr lang="en-US" sz="1200" b="0" i="0" dirty="0">
                <a:solidFill>
                  <a:srgbClr val="008000"/>
                </a:solidFill>
                <a:effectLst/>
                <a:latin typeface="Consolas" panose="020B0609020204030204" pitchFamily="49" charset="0"/>
              </a:rPr>
              <a:t>"path/to/your/</a:t>
            </a:r>
            <a:r>
              <a:rPr lang="en-US" sz="1200" b="0" i="0" dirty="0" err="1">
                <a:solidFill>
                  <a:srgbClr val="008000"/>
                </a:solidFill>
                <a:effectLst/>
                <a:latin typeface="Consolas" panose="020B0609020204030204" pitchFamily="49" charset="0"/>
              </a:rPr>
              <a:t>onnx</a:t>
            </a:r>
            <a:r>
              <a:rPr lang="en-US" sz="1200" b="0" i="0" dirty="0">
                <a:solidFill>
                  <a:srgbClr val="008000"/>
                </a:solidFill>
                <a:effectLst/>
                <a:latin typeface="Consolas" panose="020B0609020204030204" pitchFamily="49" charset="0"/>
              </a:rPr>
              <a:t>/model“</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session = </a:t>
            </a:r>
            <a:r>
              <a:rPr lang="en-US" sz="1200" b="0" i="0" dirty="0" err="1">
                <a:solidFill>
                  <a:srgbClr val="545454"/>
                </a:solidFill>
                <a:effectLst/>
                <a:latin typeface="Consolas" panose="020B0609020204030204" pitchFamily="49" charset="0"/>
              </a:rPr>
              <a:t>ort.InferenceSession</a:t>
            </a:r>
            <a:r>
              <a:rPr lang="en-US" sz="1200" b="0" i="0" dirty="0">
                <a:solidFill>
                  <a:srgbClr val="545454"/>
                </a:solidFill>
                <a:effectLst/>
                <a:latin typeface="Consolas" panose="020B0609020204030204" pitchFamily="49" charset="0"/>
              </a:rPr>
              <a:t>(</a:t>
            </a:r>
            <a:r>
              <a:rPr lang="en-US" sz="1200" b="0" i="0" dirty="0" err="1">
                <a:solidFill>
                  <a:srgbClr val="545454"/>
                </a:solidFill>
                <a:effectLst/>
                <a:latin typeface="Consolas" panose="020B0609020204030204" pitchFamily="49" charset="0"/>
              </a:rPr>
              <a:t>model_path</a:t>
            </a:r>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696969"/>
                </a:solidFill>
                <a:effectLst/>
                <a:latin typeface="Consolas" panose="020B0609020204030204" pitchFamily="49" charset="0"/>
              </a:rPr>
              <a:t># "Load and preprocess the input image </a:t>
            </a:r>
            <a:r>
              <a:rPr lang="en-US" sz="1200" b="0" i="0" dirty="0" err="1">
                <a:solidFill>
                  <a:srgbClr val="696969"/>
                </a:solidFill>
                <a:effectLst/>
                <a:latin typeface="Consolas" panose="020B0609020204030204" pitchFamily="49" charset="0"/>
              </a:rPr>
              <a:t>inputTensor</a:t>
            </a:r>
            <a:r>
              <a:rPr lang="en-US" sz="1200" b="0" i="0" dirty="0">
                <a:solidFill>
                  <a:srgbClr val="696969"/>
                </a:solidFill>
                <a:effectLst/>
                <a:latin typeface="Consolas" panose="020B0609020204030204" pitchFamily="49" charset="0"/>
              </a:rPr>
              <a:t>“</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696969"/>
                </a:solidFill>
                <a:effectLst/>
                <a:latin typeface="Consolas" panose="020B0609020204030204" pitchFamily="49" charset="0"/>
              </a:rPr>
              <a:t># Run inference</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outputs = </a:t>
            </a:r>
            <a:r>
              <a:rPr lang="en-US" sz="1200" b="0" i="0" dirty="0" err="1">
                <a:solidFill>
                  <a:srgbClr val="545454"/>
                </a:solidFill>
                <a:effectLst/>
                <a:latin typeface="Consolas" panose="020B0609020204030204" pitchFamily="49" charset="0"/>
              </a:rPr>
              <a:t>session.run</a:t>
            </a:r>
            <a:r>
              <a:rPr lang="en-US" sz="1200" b="0" i="0" dirty="0">
                <a:solidFill>
                  <a:srgbClr val="545454"/>
                </a:solidFill>
                <a:effectLst/>
                <a:latin typeface="Consolas" panose="020B0609020204030204" pitchFamily="49" charset="0"/>
              </a:rPr>
              <a:t>(</a:t>
            </a:r>
            <a:r>
              <a:rPr lang="en-US" sz="1200" b="0" i="0" dirty="0">
                <a:solidFill>
                  <a:srgbClr val="AA5D00"/>
                </a:solidFill>
                <a:effectLst/>
                <a:latin typeface="Consolas" panose="020B0609020204030204" pitchFamily="49" charset="0"/>
              </a:rPr>
              <a:t>None</a:t>
            </a:r>
            <a:r>
              <a:rPr lang="en-US" sz="1200" b="0" i="0" dirty="0">
                <a:solidFill>
                  <a:srgbClr val="545454"/>
                </a:solidFill>
                <a:effectLst/>
                <a:latin typeface="Consolas" panose="020B0609020204030204" pitchFamily="49" charset="0"/>
              </a:rPr>
              <a:t>, {</a:t>
            </a:r>
            <a:r>
              <a:rPr lang="en-US" sz="1200" b="0" i="0" dirty="0">
                <a:solidFill>
                  <a:srgbClr val="008000"/>
                </a:solidFill>
                <a:effectLst/>
                <a:latin typeface="Consolas" panose="020B0609020204030204" pitchFamily="49" charset="0"/>
              </a:rPr>
              <a:t>"input"</a:t>
            </a:r>
            <a:r>
              <a:rPr lang="en-US" sz="1200" b="0" i="0" dirty="0">
                <a:solidFill>
                  <a:srgbClr val="545454"/>
                </a:solidFill>
                <a:effectLst/>
                <a:latin typeface="Consolas" panose="020B0609020204030204" pitchFamily="49" charset="0"/>
              </a:rPr>
              <a:t>: </a:t>
            </a:r>
            <a:r>
              <a:rPr lang="en-US" sz="1200" b="0" i="0" dirty="0" err="1">
                <a:solidFill>
                  <a:srgbClr val="545454"/>
                </a:solidFill>
                <a:effectLst/>
                <a:latin typeface="Consolas" panose="020B0609020204030204" pitchFamily="49" charset="0"/>
              </a:rPr>
              <a:t>inputTensor</a:t>
            </a:r>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AA5D00"/>
                </a:solidFill>
                <a:effectLst/>
                <a:latin typeface="Consolas" panose="020B0609020204030204" pitchFamily="49" charset="0"/>
              </a:rPr>
              <a:t>print</a:t>
            </a:r>
            <a:r>
              <a:rPr lang="en-US" sz="1200" b="0" i="0" dirty="0">
                <a:solidFill>
                  <a:srgbClr val="545454"/>
                </a:solidFill>
                <a:effectLst/>
                <a:latin typeface="Consolas" panose="020B0609020204030204" pitchFamily="49" charset="0"/>
              </a:rPr>
              <a:t>(outputs)</a:t>
            </a:r>
            <a:endParaRPr lang="en-US" sz="1200" dirty="0">
              <a:latin typeface="Consolas" panose="020B0609020204030204" pitchFamily="49" charset="0"/>
            </a:endParaRPr>
          </a:p>
        </p:txBody>
      </p:sp>
    </p:spTree>
    <p:extLst>
      <p:ext uri="{BB962C8B-B14F-4D97-AF65-F5344CB8AC3E}">
        <p14:creationId xmlns:p14="http://schemas.microsoft.com/office/powerpoint/2010/main" val="2553205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8A20-5C65-0C25-408F-55326534E88C}"/>
              </a:ext>
            </a:extLst>
          </p:cNvPr>
          <p:cNvSpPr>
            <a:spLocks noGrp="1"/>
          </p:cNvSpPr>
          <p:nvPr>
            <p:ph type="title"/>
          </p:nvPr>
        </p:nvSpPr>
        <p:spPr/>
        <p:txBody>
          <a:bodyPr/>
          <a:lstStyle/>
          <a:p>
            <a:r>
              <a:rPr lang="en-US" dirty="0"/>
              <a:t>Olive</a:t>
            </a:r>
          </a:p>
        </p:txBody>
      </p:sp>
      <p:sp>
        <p:nvSpPr>
          <p:cNvPr id="3" name="Text Placeholder 2">
            <a:extLst>
              <a:ext uri="{FF2B5EF4-FFF2-40B4-BE49-F238E27FC236}">
                <a16:creationId xmlns:a16="http://schemas.microsoft.com/office/drawing/2014/main" id="{33BABE76-102A-368F-D594-B5712D1E2C86}"/>
              </a:ext>
            </a:extLst>
          </p:cNvPr>
          <p:cNvSpPr>
            <a:spLocks noGrp="1"/>
          </p:cNvSpPr>
          <p:nvPr>
            <p:ph type="body" idx="1"/>
          </p:nvPr>
        </p:nvSpPr>
        <p:spPr>
          <a:xfrm>
            <a:off x="44009" y="1846804"/>
            <a:ext cx="3083491" cy="2806200"/>
          </a:xfrm>
        </p:spPr>
        <p:txBody>
          <a:bodyPr/>
          <a:lstStyle/>
          <a:p>
            <a:pPr marL="152400" indent="0">
              <a:buNone/>
            </a:pPr>
            <a:r>
              <a:rPr lang="en-US" dirty="0"/>
              <a:t>Given a model and targeted hardware, Olive (abbreviation of </a:t>
            </a:r>
            <a:r>
              <a:rPr lang="en-US" b="1" dirty="0" err="1"/>
              <a:t>O</a:t>
            </a:r>
            <a:r>
              <a:rPr lang="en-US" dirty="0" err="1"/>
              <a:t>nnx</a:t>
            </a:r>
            <a:r>
              <a:rPr lang="en-US" dirty="0"/>
              <a:t> </a:t>
            </a:r>
            <a:r>
              <a:rPr lang="en-US" b="1" dirty="0"/>
              <a:t>LIVE</a:t>
            </a:r>
            <a:r>
              <a:rPr lang="en-US" dirty="0"/>
              <a:t>) composes the best suitable optimization techniques to output the most efficient ONNX model(s).</a:t>
            </a:r>
          </a:p>
          <a:p>
            <a:pPr marL="152400" indent="0">
              <a:buNone/>
            </a:pPr>
            <a:endParaRPr lang="en-US" dirty="0"/>
          </a:p>
          <a:p>
            <a:pPr marL="152400" indent="0">
              <a:buNone/>
            </a:pPr>
            <a:r>
              <a:rPr lang="en-US" dirty="0"/>
              <a:t>Used for inferencing on the cloud or edge, while taking a set of constraints such as accuracy and latency into consideration.</a:t>
            </a:r>
          </a:p>
        </p:txBody>
      </p:sp>
      <p:pic>
        <p:nvPicPr>
          <p:cNvPr id="1026" name="Picture 2" descr="iOS 18.4">
            <a:extLst>
              <a:ext uri="{FF2B5EF4-FFF2-40B4-BE49-F238E27FC236}">
                <a16:creationId xmlns:a16="http://schemas.microsoft.com/office/drawing/2014/main" id="{B11FEB0B-B619-0F9E-C90B-954F66BCA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09" y="1128119"/>
            <a:ext cx="564181" cy="564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F282E9-0801-CAD4-6327-6693EAFF716E}"/>
              </a:ext>
            </a:extLst>
          </p:cNvPr>
          <p:cNvSpPr txBox="1"/>
          <p:nvPr/>
        </p:nvSpPr>
        <p:spPr>
          <a:xfrm>
            <a:off x="3455449" y="298787"/>
            <a:ext cx="5122106" cy="1615827"/>
          </a:xfrm>
          <a:prstGeom prst="rect">
            <a:avLst/>
          </a:prstGeom>
          <a:solidFill>
            <a:schemeClr val="tx1"/>
          </a:solidFill>
        </p:spPr>
        <p:txBody>
          <a:bodyPr wrap="square">
            <a:spAutoFit/>
          </a:bodyPr>
          <a:lstStyle/>
          <a:p>
            <a:r>
              <a:rPr lang="en-US" sz="1100" dirty="0">
                <a:solidFill>
                  <a:schemeClr val="bg1"/>
                </a:solidFill>
                <a:latin typeface="Consolas" panose="020B0609020204030204" pitchFamily="49" charset="0"/>
              </a:rPr>
              <a:t>olive auto-opt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model_name_or_path</a:t>
            </a:r>
            <a:r>
              <a:rPr lang="en-US" sz="1100" dirty="0">
                <a:solidFill>
                  <a:schemeClr val="bg1"/>
                </a:solidFill>
                <a:latin typeface="Consolas" panose="020B0609020204030204" pitchFamily="49" charset="0"/>
              </a:rPr>
              <a:t> meta-llama/Llama-3.2-1B-Instruct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trust_remote_code</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output_path</a:t>
            </a:r>
            <a:r>
              <a:rPr lang="en-US" sz="1100" dirty="0">
                <a:solidFill>
                  <a:schemeClr val="bg1"/>
                </a:solidFill>
                <a:latin typeface="Consolas" panose="020B0609020204030204" pitchFamily="49" charset="0"/>
              </a:rPr>
              <a:t> models/llama \</a:t>
            </a:r>
          </a:p>
          <a:p>
            <a:r>
              <a:rPr lang="en-US" sz="1100" dirty="0">
                <a:solidFill>
                  <a:schemeClr val="bg1"/>
                </a:solidFill>
                <a:latin typeface="Consolas" panose="020B0609020204030204" pitchFamily="49" charset="0"/>
              </a:rPr>
              <a:t>    --device </a:t>
            </a:r>
            <a:r>
              <a:rPr lang="en-US" sz="1100" dirty="0" err="1">
                <a:solidFill>
                  <a:schemeClr val="bg1"/>
                </a:solidFill>
                <a:latin typeface="Consolas" panose="020B0609020204030204" pitchFamily="49" charset="0"/>
              </a:rPr>
              <a:t>cpu</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--provider </a:t>
            </a:r>
            <a:r>
              <a:rPr lang="en-US" sz="1100" dirty="0" err="1">
                <a:solidFill>
                  <a:schemeClr val="bg1"/>
                </a:solidFill>
                <a:latin typeface="Consolas" panose="020B0609020204030204" pitchFamily="49" charset="0"/>
              </a:rPr>
              <a:t>CPUExecutionProvider</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use_ort_genai</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--precision int4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log_level</a:t>
            </a:r>
            <a:r>
              <a:rPr lang="en-US" sz="1100" dirty="0">
                <a:solidFill>
                  <a:schemeClr val="bg1"/>
                </a:solidFill>
                <a:latin typeface="Consolas" panose="020B0609020204030204" pitchFamily="49" charset="0"/>
              </a:rPr>
              <a:t> 1</a:t>
            </a:r>
          </a:p>
        </p:txBody>
      </p:sp>
      <p:pic>
        <p:nvPicPr>
          <p:cNvPr id="1028" name="Picture 4" descr="Image title">
            <a:extLst>
              <a:ext uri="{FF2B5EF4-FFF2-40B4-BE49-F238E27FC236}">
                <a16:creationId xmlns:a16="http://schemas.microsoft.com/office/drawing/2014/main" id="{5E03B9D5-0407-1649-6F2F-1F63D8906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2226" y="2184309"/>
            <a:ext cx="5688551" cy="234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7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ndefined">
            <a:extLst>
              <a:ext uri="{FF2B5EF4-FFF2-40B4-BE49-F238E27FC236}">
                <a16:creationId xmlns:a16="http://schemas.microsoft.com/office/drawing/2014/main" id="{5728152C-3D99-69C2-5AFB-1B565E222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47" y="1162403"/>
            <a:ext cx="396077" cy="1206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a:extLst>
              <a:ext uri="{FF2B5EF4-FFF2-40B4-BE49-F238E27FC236}">
                <a16:creationId xmlns:a16="http://schemas.microsoft.com/office/drawing/2014/main" id="{EA70E8F5-5833-EA47-A8B9-6E6DC5A08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576" y="1138971"/>
            <a:ext cx="992036" cy="15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6CAF-6A4C-17F1-DEAF-D47187FF3E19}"/>
              </a:ext>
            </a:extLst>
          </p:cNvPr>
          <p:cNvSpPr>
            <a:spLocks noGrp="1"/>
          </p:cNvSpPr>
          <p:nvPr>
            <p:ph type="title"/>
          </p:nvPr>
        </p:nvSpPr>
        <p:spPr>
          <a:xfrm>
            <a:off x="319500" y="365100"/>
            <a:ext cx="2808000" cy="755700"/>
          </a:xfrm>
        </p:spPr>
        <p:txBody>
          <a:bodyPr/>
          <a:lstStyle/>
          <a:p>
            <a:r>
              <a:rPr lang="en-US" dirty="0"/>
              <a:t>Apple Silicon</a:t>
            </a:r>
          </a:p>
        </p:txBody>
      </p:sp>
      <p:sp>
        <p:nvSpPr>
          <p:cNvPr id="3" name="Text Placeholder 2">
            <a:extLst>
              <a:ext uri="{FF2B5EF4-FFF2-40B4-BE49-F238E27FC236}">
                <a16:creationId xmlns:a16="http://schemas.microsoft.com/office/drawing/2014/main" id="{E69DCF0A-01F7-29FE-4528-BEC5CC3010D9}"/>
              </a:ext>
            </a:extLst>
          </p:cNvPr>
          <p:cNvSpPr>
            <a:spLocks noGrp="1"/>
          </p:cNvSpPr>
          <p:nvPr>
            <p:ph type="body" idx="1"/>
          </p:nvPr>
        </p:nvSpPr>
        <p:spPr>
          <a:xfrm>
            <a:off x="319499" y="1210540"/>
            <a:ext cx="3078939" cy="3442464"/>
          </a:xfrm>
        </p:spPr>
        <p:txBody>
          <a:bodyPr/>
          <a:lstStyle/>
          <a:p>
            <a:pPr>
              <a:lnSpc>
                <a:spcPct val="100000"/>
              </a:lnSpc>
              <a:spcBef>
                <a:spcPts val="600"/>
              </a:spcBef>
            </a:pPr>
            <a:r>
              <a:rPr lang="en-US" dirty="0"/>
              <a:t>A custom-designed, blended chip in the M-series Macs that has CPU, GPU, and NPU cores.</a:t>
            </a:r>
          </a:p>
          <a:p>
            <a:pPr>
              <a:lnSpc>
                <a:spcPct val="100000"/>
              </a:lnSpc>
              <a:spcBef>
                <a:spcPts val="600"/>
              </a:spcBef>
            </a:pPr>
            <a:r>
              <a:rPr lang="en-US" dirty="0"/>
              <a:t>For example, the M5 chip has:</a:t>
            </a:r>
          </a:p>
          <a:p>
            <a:pPr lvl="1">
              <a:lnSpc>
                <a:spcPct val="100000"/>
              </a:lnSpc>
              <a:spcBef>
                <a:spcPts val="600"/>
              </a:spcBef>
            </a:pPr>
            <a:r>
              <a:rPr lang="en-US" dirty="0"/>
              <a:t>10-core CPU with 4 performance cores and 6 efficiency cores</a:t>
            </a:r>
          </a:p>
          <a:p>
            <a:pPr lvl="1">
              <a:lnSpc>
                <a:spcPct val="100000"/>
              </a:lnSpc>
              <a:spcBef>
                <a:spcPts val="600"/>
              </a:spcBef>
            </a:pPr>
            <a:r>
              <a:rPr lang="en-US" dirty="0"/>
              <a:t>10-core GPU</a:t>
            </a:r>
          </a:p>
          <a:p>
            <a:pPr lvl="1">
              <a:lnSpc>
                <a:spcPct val="100000"/>
              </a:lnSpc>
              <a:spcBef>
                <a:spcPts val="600"/>
              </a:spcBef>
            </a:pPr>
            <a:r>
              <a:rPr lang="en-US" dirty="0"/>
              <a:t>16-core Neural Engine</a:t>
            </a:r>
          </a:p>
          <a:p>
            <a:pPr>
              <a:lnSpc>
                <a:spcPct val="100000"/>
              </a:lnSpc>
              <a:spcBef>
                <a:spcPts val="600"/>
              </a:spcBef>
            </a:pPr>
            <a:r>
              <a:rPr lang="en-US" dirty="0"/>
              <a:t>Uses the ARMv9.4-A instruction set</a:t>
            </a:r>
          </a:p>
          <a:p>
            <a:pPr>
              <a:lnSpc>
                <a:spcPct val="100000"/>
              </a:lnSpc>
              <a:spcBef>
                <a:spcPts val="600"/>
              </a:spcBef>
            </a:pPr>
            <a:endParaRPr lang="en-US" dirty="0"/>
          </a:p>
          <a:p>
            <a:pPr>
              <a:lnSpc>
                <a:spcPct val="100000"/>
              </a:lnSpc>
              <a:spcBef>
                <a:spcPts val="600"/>
              </a:spcBef>
            </a:pPr>
            <a:r>
              <a:rPr lang="en-US" dirty="0"/>
              <a:t>To run traditional applications, macOS uses Rosetta 2, a translation layer that allows applications built for Intel-based Macs to run on Macs with Apple silicon</a:t>
            </a:r>
          </a:p>
        </p:txBody>
      </p:sp>
      <p:pic>
        <p:nvPicPr>
          <p:cNvPr id="2052" name="Picture 4" descr="Apple announces new M5 chip with double the per-core performance ...">
            <a:extLst>
              <a:ext uri="{FF2B5EF4-FFF2-40B4-BE49-F238E27FC236}">
                <a16:creationId xmlns:a16="http://schemas.microsoft.com/office/drawing/2014/main" id="{3C0220E6-00EB-8CB1-0D7E-8042D9F80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308" y="1210540"/>
            <a:ext cx="5357092" cy="301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533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“mantissa”</a:t>
            </a:r>
          </a:p>
        </p:txBody>
      </p:sp>
      <p:sp>
        <p:nvSpPr>
          <p:cNvPr id="12" name="TextBox 11">
            <a:extLst>
              <a:ext uri="{FF2B5EF4-FFF2-40B4-BE49-F238E27FC236}">
                <a16:creationId xmlns:a16="http://schemas.microsoft.com/office/drawing/2014/main" id="{9963DCF0-3F5B-7682-28A3-1EBE3869754B}"/>
              </a:ext>
            </a:extLst>
          </p:cNvPr>
          <p:cNvSpPr txBox="1"/>
          <p:nvPr/>
        </p:nvSpPr>
        <p:spPr>
          <a:xfrm>
            <a:off x="6467688" y="4761915"/>
            <a:ext cx="2581868" cy="261610"/>
          </a:xfrm>
          <a:prstGeom prst="rect">
            <a:avLst/>
          </a:prstGeom>
          <a:noFill/>
        </p:spPr>
        <p:txBody>
          <a:bodyPr wrap="square">
            <a:spAutoFit/>
          </a:bodyPr>
          <a:lstStyle/>
          <a:p>
            <a:pPr algn="r"/>
            <a:r>
              <a:rPr lang="en-US" sz="1100" dirty="0">
                <a:hlinkClick r:id="rId7"/>
              </a:rPr>
              <a:t>https://evanw.github.io/float-toy/</a:t>
            </a:r>
            <a:endParaRPr lang="en-US" sz="1100" dirty="0"/>
          </a:p>
        </p:txBody>
      </p:sp>
    </p:spTree>
    <p:extLst>
      <p:ext uri="{BB962C8B-B14F-4D97-AF65-F5344CB8AC3E}">
        <p14:creationId xmlns:p14="http://schemas.microsoft.com/office/powerpoint/2010/main" val="604162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965175"/>
            <a:ext cx="4131851" cy="3687829"/>
          </a:xfrm>
        </p:spPr>
        <p:txBody>
          <a:bodyPr/>
          <a:lstStyle/>
          <a:p>
            <a:r>
              <a:rPr lang="en-US" dirty="0"/>
              <a:t>The data type that you use in a neural network has implications on the amount of memory and processing power needed to house and compute math operations</a:t>
            </a:r>
          </a:p>
          <a:p>
            <a:endParaRPr lang="en-US" dirty="0"/>
          </a:p>
          <a:p>
            <a:r>
              <a:rPr lang="en-US" dirty="0"/>
              <a:t>Less precision : less memory, faster processing</a:t>
            </a:r>
          </a:p>
          <a:p>
            <a:pPr lvl="1">
              <a:spcBef>
                <a:spcPts val="0"/>
              </a:spcBef>
            </a:pPr>
            <a:r>
              <a:rPr lang="en-US" dirty="0"/>
              <a:t>FP16 can only represent ±[5.97e-8, 65,504]</a:t>
            </a:r>
          </a:p>
          <a:p>
            <a:r>
              <a:rPr lang="en-US" dirty="0"/>
              <a:t>More precision : better model performance?</a:t>
            </a:r>
          </a:p>
          <a:p>
            <a:pPr marL="152400" indent="0">
              <a:buNone/>
            </a:pPr>
            <a:endParaRPr lang="en-US" dirty="0"/>
          </a:p>
          <a:p>
            <a:r>
              <a:rPr lang="en-US" dirty="0"/>
              <a:t>Quantization can help after the fact to reduce model size. “Squish into the other data type.”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987" y="1317600"/>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3"/>
              </a:rPr>
              <a:t>https://blogs.nvidia.com/blog/2020/05/14/tensorfloat-32-precision-format/</a:t>
            </a:r>
            <a:endParaRPr lang="en-US" sz="1000" dirty="0"/>
          </a:p>
        </p:txBody>
      </p:sp>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56" y="3397645"/>
            <a:ext cx="3133725" cy="174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45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C1D3-281B-0F8E-3D33-BD81A036C226}"/>
              </a:ext>
            </a:extLst>
          </p:cNvPr>
          <p:cNvSpPr>
            <a:spLocks noGrp="1"/>
          </p:cNvSpPr>
          <p:nvPr>
            <p:ph type="title"/>
          </p:nvPr>
        </p:nvSpPr>
        <p:spPr>
          <a:xfrm>
            <a:off x="319500" y="286251"/>
            <a:ext cx="2808000" cy="755700"/>
          </a:xfrm>
        </p:spPr>
        <p:txBody>
          <a:bodyPr/>
          <a:lstStyle/>
          <a:p>
            <a:r>
              <a:rPr lang="en-US" dirty="0"/>
              <a:t>Quantization</a:t>
            </a:r>
          </a:p>
        </p:txBody>
      </p:sp>
      <p:sp>
        <p:nvSpPr>
          <p:cNvPr id="3" name="Text Placeholder 2">
            <a:extLst>
              <a:ext uri="{FF2B5EF4-FFF2-40B4-BE49-F238E27FC236}">
                <a16:creationId xmlns:a16="http://schemas.microsoft.com/office/drawing/2014/main" id="{03CFF057-415B-8E6D-FF0F-B31797A4F890}"/>
              </a:ext>
            </a:extLst>
          </p:cNvPr>
          <p:cNvSpPr>
            <a:spLocks noGrp="1"/>
          </p:cNvSpPr>
          <p:nvPr>
            <p:ph type="body" idx="1"/>
          </p:nvPr>
        </p:nvSpPr>
        <p:spPr>
          <a:xfrm>
            <a:off x="319499" y="1041951"/>
            <a:ext cx="3602151" cy="3611053"/>
          </a:xfrm>
        </p:spPr>
        <p:txBody>
          <a:bodyPr/>
          <a:lstStyle/>
          <a:p>
            <a:pPr>
              <a:lnSpc>
                <a:spcPct val="100000"/>
              </a:lnSpc>
              <a:spcBef>
                <a:spcPts val="600"/>
              </a:spcBef>
            </a:pPr>
            <a:r>
              <a:rPr lang="en-US" dirty="0"/>
              <a:t>The technique to reduce the computational and memory costs of running inference by representing the weights and activations with low-precision data types like 8-bit integer (int8) instead of the usual 32-bit floating point (float32).</a:t>
            </a:r>
          </a:p>
          <a:p>
            <a:pPr>
              <a:lnSpc>
                <a:spcPct val="100000"/>
              </a:lnSpc>
              <a:spcBef>
                <a:spcPts val="600"/>
              </a:spcBef>
            </a:pPr>
            <a:r>
              <a:rPr lang="en-US" dirty="0"/>
              <a:t>Reducing the number of bits means the model:</a:t>
            </a:r>
          </a:p>
          <a:p>
            <a:pPr lvl="1">
              <a:lnSpc>
                <a:spcPct val="100000"/>
              </a:lnSpc>
              <a:spcBef>
                <a:spcPts val="600"/>
              </a:spcBef>
            </a:pPr>
            <a:r>
              <a:rPr lang="en-US" dirty="0"/>
              <a:t>Uses less memory storage</a:t>
            </a:r>
          </a:p>
          <a:p>
            <a:pPr lvl="1">
              <a:lnSpc>
                <a:spcPct val="100000"/>
              </a:lnSpc>
              <a:spcBef>
                <a:spcPts val="600"/>
              </a:spcBef>
            </a:pPr>
            <a:r>
              <a:rPr lang="en-US" dirty="0"/>
              <a:t>Consumes less energy (in theory)</a:t>
            </a:r>
          </a:p>
          <a:p>
            <a:pPr lvl="1">
              <a:lnSpc>
                <a:spcPct val="100000"/>
              </a:lnSpc>
              <a:spcBef>
                <a:spcPts val="600"/>
              </a:spcBef>
            </a:pPr>
            <a:r>
              <a:rPr lang="en-US" dirty="0"/>
              <a:t>Operations like matrix multiplication can be performed much faster with integer arithmetic.</a:t>
            </a:r>
          </a:p>
          <a:p>
            <a:pPr>
              <a:lnSpc>
                <a:spcPct val="100000"/>
              </a:lnSpc>
              <a:spcBef>
                <a:spcPts val="600"/>
              </a:spcBef>
            </a:pPr>
            <a:r>
              <a:rPr lang="en-US" dirty="0"/>
              <a:t>It also allows to run models on embedded devices, which sometimes only support integer data types, or have other hardware constraints.</a:t>
            </a:r>
          </a:p>
          <a:p>
            <a:pPr>
              <a:lnSpc>
                <a:spcPct val="100000"/>
              </a:lnSpc>
              <a:spcBef>
                <a:spcPts val="600"/>
              </a:spcBef>
            </a:pPr>
            <a:endParaRPr lang="en-US" dirty="0"/>
          </a:p>
        </p:txBody>
      </p:sp>
      <p:graphicFrame>
        <p:nvGraphicFramePr>
          <p:cNvPr id="4" name="Table 3">
            <a:extLst>
              <a:ext uri="{FF2B5EF4-FFF2-40B4-BE49-F238E27FC236}">
                <a16:creationId xmlns:a16="http://schemas.microsoft.com/office/drawing/2014/main" id="{9AA09EF5-8C1D-6BB8-224F-AE178E85FB99}"/>
              </a:ext>
            </a:extLst>
          </p:cNvPr>
          <p:cNvGraphicFramePr>
            <a:graphicFrameLocks noGrp="1"/>
          </p:cNvGraphicFramePr>
          <p:nvPr>
            <p:extLst>
              <p:ext uri="{D42A27DB-BD31-4B8C-83A1-F6EECF244321}">
                <p14:modId xmlns:p14="http://schemas.microsoft.com/office/powerpoint/2010/main" val="1303711592"/>
              </p:ext>
            </p:extLst>
          </p:nvPr>
        </p:nvGraphicFramePr>
        <p:xfrm>
          <a:off x="4219931" y="173069"/>
          <a:ext cx="4536556" cy="1875774"/>
        </p:xfrm>
        <a:graphic>
          <a:graphicData uri="http://schemas.openxmlformats.org/drawingml/2006/table">
            <a:tbl>
              <a:tblPr firstRow="1">
                <a:tableStyleId>{72833802-FEF1-4C79-8D5D-14CF1EAF98D9}</a:tableStyleId>
              </a:tblPr>
              <a:tblGrid>
                <a:gridCol w="903287">
                  <a:extLst>
                    <a:ext uri="{9D8B030D-6E8A-4147-A177-3AD203B41FA5}">
                      <a16:colId xmlns:a16="http://schemas.microsoft.com/office/drawing/2014/main" val="776839575"/>
                    </a:ext>
                  </a:extLst>
                </a:gridCol>
                <a:gridCol w="1404937">
                  <a:extLst>
                    <a:ext uri="{9D8B030D-6E8A-4147-A177-3AD203B41FA5}">
                      <a16:colId xmlns:a16="http://schemas.microsoft.com/office/drawing/2014/main" val="815650319"/>
                    </a:ext>
                  </a:extLst>
                </a:gridCol>
                <a:gridCol w="1101725">
                  <a:extLst>
                    <a:ext uri="{9D8B030D-6E8A-4147-A177-3AD203B41FA5}">
                      <a16:colId xmlns:a16="http://schemas.microsoft.com/office/drawing/2014/main" val="720763515"/>
                    </a:ext>
                  </a:extLst>
                </a:gridCol>
                <a:gridCol w="1126607">
                  <a:extLst>
                    <a:ext uri="{9D8B030D-6E8A-4147-A177-3AD203B41FA5}">
                      <a16:colId xmlns:a16="http://schemas.microsoft.com/office/drawing/2014/main" val="2276152569"/>
                    </a:ext>
                  </a:extLst>
                </a:gridCol>
              </a:tblGrid>
              <a:tr h="465664">
                <a:tc>
                  <a:txBody>
                    <a:bodyPr/>
                    <a:lstStyle/>
                    <a:p>
                      <a:pPr algn="ctr" fontAlgn="base">
                        <a:buNone/>
                      </a:pPr>
                      <a:r>
                        <a:rPr lang="en-US" sz="1100" b="1" cap="all" dirty="0">
                          <a:solidFill>
                            <a:schemeClr val="bg1"/>
                          </a:solidFill>
                          <a:effectLst/>
                        </a:rPr>
                        <a:t>Data type</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Accumulation</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Math Power</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Data size reduced</a:t>
                      </a:r>
                      <a:endParaRPr lang="en-US" sz="1100" b="1" cap="all" dirty="0">
                        <a:solidFill>
                          <a:schemeClr val="bg1"/>
                        </a:solidFill>
                        <a:effectLst/>
                        <a:latin typeface="inherit"/>
                      </a:endParaRPr>
                    </a:p>
                  </a:txBody>
                  <a:tcPr marL="114300" marR="114300" marT="57150" marB="57150" anchor="ctr"/>
                </a:tc>
                <a:extLst>
                  <a:ext uri="{0D108BD9-81ED-4DB2-BD59-A6C34878D82A}">
                    <a16:rowId xmlns:a16="http://schemas.microsoft.com/office/drawing/2014/main" val="933609838"/>
                  </a:ext>
                </a:extLst>
              </a:tr>
              <a:tr h="282022">
                <a:tc>
                  <a:txBody>
                    <a:bodyPr/>
                    <a:lstStyle/>
                    <a:p>
                      <a:pPr algn="ctr" fontAlgn="base">
                        <a:buNone/>
                      </a:pPr>
                      <a:r>
                        <a:rPr lang="en-US" sz="1100">
                          <a:effectLst/>
                        </a:rPr>
                        <a:t>FP32</a:t>
                      </a:r>
                      <a:endParaRPr lang="en-US" sz="1100">
                        <a:effectLst/>
                        <a:latin typeface="inherit"/>
                      </a:endParaRPr>
                    </a:p>
                  </a:txBody>
                  <a:tcPr marL="114300" marR="114300" marT="57150" marB="57150" anchor="ctr"/>
                </a:tc>
                <a:tc>
                  <a:txBody>
                    <a:bodyPr/>
                    <a:lstStyle/>
                    <a:p>
                      <a:pPr algn="ctr" fontAlgn="base">
                        <a:buNone/>
                      </a:pPr>
                      <a:r>
                        <a:rPr lang="en-US" sz="1100">
                          <a:effectLst/>
                        </a:rPr>
                        <a:t>FP32</a:t>
                      </a:r>
                      <a:endParaRPr lang="en-US" sz="1100">
                        <a:effectLst/>
                        <a:latin typeface="inherit"/>
                      </a:endParaRPr>
                    </a:p>
                  </a:txBody>
                  <a:tcPr marL="114300" marR="114300" marT="57150" marB="57150" anchor="ctr"/>
                </a:tc>
                <a:tc>
                  <a:txBody>
                    <a:bodyPr/>
                    <a:lstStyle/>
                    <a:p>
                      <a:pPr algn="ctr" fontAlgn="base">
                        <a:buNone/>
                      </a:pPr>
                      <a:r>
                        <a:rPr lang="en-US" sz="1100">
                          <a:effectLst/>
                        </a:rPr>
                        <a:t>1X</a:t>
                      </a:r>
                      <a:endParaRPr lang="en-US" sz="1100">
                        <a:effectLst/>
                        <a:latin typeface="inherit"/>
                      </a:endParaRPr>
                    </a:p>
                  </a:txBody>
                  <a:tcPr marL="114300" marR="114300" marT="57150" marB="57150" anchor="ctr"/>
                </a:tc>
                <a:tc>
                  <a:txBody>
                    <a:bodyPr/>
                    <a:lstStyle/>
                    <a:p>
                      <a:pPr algn="ctr" fontAlgn="base">
                        <a:buNone/>
                      </a:pPr>
                      <a:r>
                        <a:rPr lang="en-US" sz="1100" dirty="0">
                          <a:effectLst/>
                        </a:rPr>
                        <a:t>1X</a:t>
                      </a:r>
                      <a:endParaRPr lang="en-US" sz="1100" dirty="0">
                        <a:effectLst/>
                        <a:latin typeface="inherit"/>
                      </a:endParaRPr>
                    </a:p>
                  </a:txBody>
                  <a:tcPr marL="114300" marR="114300" marT="57150" marB="57150" anchor="ctr"/>
                </a:tc>
                <a:extLst>
                  <a:ext uri="{0D108BD9-81ED-4DB2-BD59-A6C34878D82A}">
                    <a16:rowId xmlns:a16="http://schemas.microsoft.com/office/drawing/2014/main" val="1300983875"/>
                  </a:ext>
                </a:extLst>
              </a:tr>
              <a:tr h="282022">
                <a:tc>
                  <a:txBody>
                    <a:bodyPr/>
                    <a:lstStyle/>
                    <a:p>
                      <a:pPr algn="ctr" fontAlgn="base">
                        <a:buNone/>
                      </a:pPr>
                      <a:r>
                        <a:rPr lang="en-US" sz="1100">
                          <a:effectLst/>
                        </a:rPr>
                        <a:t>FP16</a:t>
                      </a:r>
                      <a:endParaRPr lang="en-US" sz="1100">
                        <a:effectLst/>
                        <a:latin typeface="inherit"/>
                      </a:endParaRPr>
                    </a:p>
                  </a:txBody>
                  <a:tcPr marL="114300" marR="114300" marT="57150" marB="57150" anchor="ctr"/>
                </a:tc>
                <a:tc>
                  <a:txBody>
                    <a:bodyPr/>
                    <a:lstStyle/>
                    <a:p>
                      <a:pPr algn="ctr" fontAlgn="base">
                        <a:buNone/>
                      </a:pPr>
                      <a:r>
                        <a:rPr lang="en-US" sz="1100">
                          <a:effectLst/>
                        </a:rPr>
                        <a:t>FP16</a:t>
                      </a:r>
                      <a:endParaRPr lang="en-US" sz="1100">
                        <a:effectLst/>
                        <a:latin typeface="inherit"/>
                      </a:endParaRPr>
                    </a:p>
                  </a:txBody>
                  <a:tcPr marL="114300" marR="114300" marT="57150" marB="57150" anchor="ctr"/>
                </a:tc>
                <a:tc>
                  <a:txBody>
                    <a:bodyPr/>
                    <a:lstStyle/>
                    <a:p>
                      <a:pPr algn="ctr" fontAlgn="base">
                        <a:buNone/>
                      </a:pPr>
                      <a:r>
                        <a:rPr lang="en-US" sz="1100">
                          <a:effectLst/>
                        </a:rPr>
                        <a:t>8X</a:t>
                      </a:r>
                      <a:endParaRPr lang="en-US" sz="1100">
                        <a:effectLst/>
                        <a:latin typeface="inherit"/>
                      </a:endParaRPr>
                    </a:p>
                  </a:txBody>
                  <a:tcPr marL="114300" marR="114300" marT="57150" marB="57150" anchor="ctr"/>
                </a:tc>
                <a:tc>
                  <a:txBody>
                    <a:bodyPr/>
                    <a:lstStyle/>
                    <a:p>
                      <a:pPr algn="ctr" fontAlgn="base">
                        <a:buNone/>
                      </a:pPr>
                      <a:r>
                        <a:rPr lang="en-US" sz="1100">
                          <a:effectLst/>
                        </a:rPr>
                        <a:t>2X</a:t>
                      </a:r>
                      <a:endParaRPr lang="en-US" sz="1100">
                        <a:effectLst/>
                        <a:latin typeface="inherit"/>
                      </a:endParaRPr>
                    </a:p>
                  </a:txBody>
                  <a:tcPr marL="114300" marR="114300" marT="57150" marB="57150" anchor="ctr"/>
                </a:tc>
                <a:extLst>
                  <a:ext uri="{0D108BD9-81ED-4DB2-BD59-A6C34878D82A}">
                    <a16:rowId xmlns:a16="http://schemas.microsoft.com/office/drawing/2014/main" val="4079912539"/>
                  </a:ext>
                </a:extLst>
              </a:tr>
              <a:tr h="282022">
                <a:tc>
                  <a:txBody>
                    <a:bodyPr/>
                    <a:lstStyle/>
                    <a:p>
                      <a:pPr algn="ctr" fontAlgn="base">
                        <a:buNone/>
                      </a:pPr>
                      <a:r>
                        <a:rPr lang="en-US" sz="1100">
                          <a:effectLst/>
                        </a:rPr>
                        <a:t>INT4</a:t>
                      </a:r>
                      <a:endParaRPr lang="en-US" sz="1100">
                        <a:effectLst/>
                        <a:latin typeface="inherit"/>
                      </a:endParaRPr>
                    </a:p>
                  </a:txBody>
                  <a:tcPr marL="114300" marR="114300" marT="57150" marB="57150" anchor="ctr"/>
                </a:tc>
                <a:tc>
                  <a:txBody>
                    <a:bodyPr/>
                    <a:lstStyle/>
                    <a:p>
                      <a:pPr algn="ctr" fontAlgn="base">
                        <a:buNone/>
                      </a:pPr>
                      <a:r>
                        <a:rPr lang="en-US" sz="1100">
                          <a:effectLst/>
                        </a:rPr>
                        <a:t>INT32</a:t>
                      </a:r>
                      <a:endParaRPr lang="en-US" sz="1100">
                        <a:effectLst/>
                        <a:latin typeface="inherit"/>
                      </a:endParaRPr>
                    </a:p>
                  </a:txBody>
                  <a:tcPr marL="114300" marR="114300" marT="57150" marB="57150" anchor="ctr"/>
                </a:tc>
                <a:tc>
                  <a:txBody>
                    <a:bodyPr/>
                    <a:lstStyle/>
                    <a:p>
                      <a:pPr algn="ctr" fontAlgn="base">
                        <a:buNone/>
                      </a:pPr>
                      <a:r>
                        <a:rPr lang="en-US" sz="1100">
                          <a:effectLst/>
                        </a:rPr>
                        <a:t>16X</a:t>
                      </a:r>
                      <a:endParaRPr lang="en-US" sz="1100">
                        <a:effectLst/>
                        <a:latin typeface="inherit"/>
                      </a:endParaRPr>
                    </a:p>
                  </a:txBody>
                  <a:tcPr marL="114300" marR="114300" marT="57150" marB="57150" anchor="ctr"/>
                </a:tc>
                <a:tc>
                  <a:txBody>
                    <a:bodyPr/>
                    <a:lstStyle/>
                    <a:p>
                      <a:pPr algn="ctr" fontAlgn="base">
                        <a:buNone/>
                      </a:pPr>
                      <a:r>
                        <a:rPr lang="en-US" sz="1100">
                          <a:effectLst/>
                        </a:rPr>
                        <a:t>4X</a:t>
                      </a:r>
                      <a:endParaRPr lang="en-US" sz="1100">
                        <a:effectLst/>
                        <a:latin typeface="inherit"/>
                      </a:endParaRPr>
                    </a:p>
                  </a:txBody>
                  <a:tcPr marL="114300" marR="114300" marT="57150" marB="57150" anchor="ctr"/>
                </a:tc>
                <a:extLst>
                  <a:ext uri="{0D108BD9-81ED-4DB2-BD59-A6C34878D82A}">
                    <a16:rowId xmlns:a16="http://schemas.microsoft.com/office/drawing/2014/main" val="2464125717"/>
                  </a:ext>
                </a:extLst>
              </a:tr>
              <a:tr h="282022">
                <a:tc>
                  <a:txBody>
                    <a:bodyPr/>
                    <a:lstStyle/>
                    <a:p>
                      <a:pPr algn="ctr" fontAlgn="base">
                        <a:buNone/>
                      </a:pPr>
                      <a:r>
                        <a:rPr lang="en-US" sz="1100">
                          <a:effectLst/>
                        </a:rPr>
                        <a:t>INT4</a:t>
                      </a:r>
                      <a:endParaRPr lang="en-US" sz="1100">
                        <a:effectLst/>
                        <a:latin typeface="inherit"/>
                      </a:endParaRPr>
                    </a:p>
                  </a:txBody>
                  <a:tcPr marL="114300" marR="114300" marT="57150" marB="57150" anchor="ctr"/>
                </a:tc>
                <a:tc>
                  <a:txBody>
                    <a:bodyPr/>
                    <a:lstStyle/>
                    <a:p>
                      <a:pPr algn="ctr" fontAlgn="base">
                        <a:buNone/>
                      </a:pPr>
                      <a:r>
                        <a:rPr lang="en-US" sz="1100">
                          <a:effectLst/>
                        </a:rPr>
                        <a:t>INT32</a:t>
                      </a:r>
                      <a:endParaRPr lang="en-US" sz="1100">
                        <a:effectLst/>
                        <a:latin typeface="inherit"/>
                      </a:endParaRPr>
                    </a:p>
                  </a:txBody>
                  <a:tcPr marL="114300" marR="114300" marT="57150" marB="57150" anchor="ctr"/>
                </a:tc>
                <a:tc>
                  <a:txBody>
                    <a:bodyPr/>
                    <a:lstStyle/>
                    <a:p>
                      <a:pPr algn="ctr" fontAlgn="base">
                        <a:buNone/>
                      </a:pPr>
                      <a:r>
                        <a:rPr lang="en-US" sz="1100">
                          <a:effectLst/>
                        </a:rPr>
                        <a:t>32X</a:t>
                      </a:r>
                      <a:endParaRPr lang="en-US" sz="1100">
                        <a:effectLst/>
                        <a:latin typeface="inherit"/>
                      </a:endParaRPr>
                    </a:p>
                  </a:txBody>
                  <a:tcPr marL="114300" marR="114300" marT="57150" marB="57150" anchor="ctr"/>
                </a:tc>
                <a:tc>
                  <a:txBody>
                    <a:bodyPr/>
                    <a:lstStyle/>
                    <a:p>
                      <a:pPr algn="ctr" fontAlgn="base">
                        <a:buNone/>
                      </a:pPr>
                      <a:r>
                        <a:rPr lang="en-US" sz="1100">
                          <a:effectLst/>
                        </a:rPr>
                        <a:t>8X</a:t>
                      </a:r>
                      <a:endParaRPr lang="en-US" sz="1100">
                        <a:effectLst/>
                        <a:latin typeface="inherit"/>
                      </a:endParaRPr>
                    </a:p>
                  </a:txBody>
                  <a:tcPr marL="114300" marR="114300" marT="57150" marB="57150" anchor="ctr"/>
                </a:tc>
                <a:extLst>
                  <a:ext uri="{0D108BD9-81ED-4DB2-BD59-A6C34878D82A}">
                    <a16:rowId xmlns:a16="http://schemas.microsoft.com/office/drawing/2014/main" val="3213299492"/>
                  </a:ext>
                </a:extLst>
              </a:tr>
              <a:tr h="282022">
                <a:tc>
                  <a:txBody>
                    <a:bodyPr/>
                    <a:lstStyle/>
                    <a:p>
                      <a:pPr algn="ctr" fontAlgn="base">
                        <a:buNone/>
                      </a:pPr>
                      <a:r>
                        <a:rPr lang="en-US" sz="1100">
                          <a:effectLst/>
                        </a:rPr>
                        <a:t>INT1</a:t>
                      </a:r>
                      <a:endParaRPr lang="en-US" sz="1100">
                        <a:effectLst/>
                        <a:latin typeface="inherit"/>
                      </a:endParaRPr>
                    </a:p>
                  </a:txBody>
                  <a:tcPr marL="114300" marR="114300" marT="57150" marB="57150" anchor="ctr"/>
                </a:tc>
                <a:tc>
                  <a:txBody>
                    <a:bodyPr/>
                    <a:lstStyle/>
                    <a:p>
                      <a:pPr algn="ctr" fontAlgn="base">
                        <a:buNone/>
                      </a:pPr>
                      <a:r>
                        <a:rPr lang="en-US" sz="1100" dirty="0">
                          <a:effectLst/>
                        </a:rPr>
                        <a:t>INT32</a:t>
                      </a:r>
                      <a:endParaRPr lang="en-US" sz="1100" dirty="0">
                        <a:effectLst/>
                        <a:latin typeface="inherit"/>
                      </a:endParaRPr>
                    </a:p>
                  </a:txBody>
                  <a:tcPr marL="114300" marR="114300" marT="57150" marB="57150" anchor="ctr"/>
                </a:tc>
                <a:tc>
                  <a:txBody>
                    <a:bodyPr/>
                    <a:lstStyle/>
                    <a:p>
                      <a:pPr algn="ctr" fontAlgn="base">
                        <a:buNone/>
                      </a:pPr>
                      <a:r>
                        <a:rPr lang="en-US" sz="1100" dirty="0">
                          <a:effectLst/>
                        </a:rPr>
                        <a:t>128X</a:t>
                      </a:r>
                      <a:endParaRPr lang="en-US" sz="1100" dirty="0">
                        <a:effectLst/>
                        <a:latin typeface="inherit"/>
                      </a:endParaRPr>
                    </a:p>
                  </a:txBody>
                  <a:tcPr marL="114300" marR="114300" marT="57150" marB="57150" anchor="ctr"/>
                </a:tc>
                <a:tc>
                  <a:txBody>
                    <a:bodyPr/>
                    <a:lstStyle/>
                    <a:p>
                      <a:pPr algn="ctr" fontAlgn="base">
                        <a:buNone/>
                      </a:pPr>
                      <a:r>
                        <a:rPr lang="en-US" sz="1100" dirty="0">
                          <a:effectLst/>
                        </a:rPr>
                        <a:t>32X</a:t>
                      </a:r>
                      <a:endParaRPr lang="en-US" sz="1100" dirty="0">
                        <a:effectLst/>
                        <a:latin typeface="inherit"/>
                      </a:endParaRPr>
                    </a:p>
                  </a:txBody>
                  <a:tcPr marL="114300" marR="114300" marT="57150" marB="57150" anchor="ctr"/>
                </a:tc>
                <a:extLst>
                  <a:ext uri="{0D108BD9-81ED-4DB2-BD59-A6C34878D82A}">
                    <a16:rowId xmlns:a16="http://schemas.microsoft.com/office/drawing/2014/main" val="1480857683"/>
                  </a:ext>
                </a:extLst>
              </a:tr>
            </a:tbl>
          </a:graphicData>
        </a:graphic>
      </p:graphicFrame>
      <p:pic>
        <p:nvPicPr>
          <p:cNvPr id="4098" name="Picture 2" descr="Understanding Quantization in Large Language Models | by ...">
            <a:extLst>
              <a:ext uri="{FF2B5EF4-FFF2-40B4-BE49-F238E27FC236}">
                <a16:creationId xmlns:a16="http://schemas.microsoft.com/office/drawing/2014/main" id="{05AF8969-5958-E3BD-40C7-F25F549F5439}"/>
              </a:ext>
            </a:extLst>
          </p:cNvPr>
          <p:cNvPicPr>
            <a:picLocks noChangeAspect="1" noChangeArrowheads="1"/>
          </p:cNvPicPr>
          <p:nvPr/>
        </p:nvPicPr>
        <p:blipFill rotWithShape="1">
          <a:blip r:embed="rId2">
            <a:clrChange>
              <a:clrFrom>
                <a:srgbClr val="F8F9FA"/>
              </a:clrFrom>
              <a:clrTo>
                <a:srgbClr val="F8F9FA">
                  <a:alpha val="0"/>
                </a:srgbClr>
              </a:clrTo>
            </a:clrChange>
            <a:extLst>
              <a:ext uri="{28A0092B-C50C-407E-A947-70E740481C1C}">
                <a14:useLocalDpi xmlns:a14="http://schemas.microsoft.com/office/drawing/2010/main" val="0"/>
              </a:ext>
            </a:extLst>
          </a:blip>
          <a:srcRect l="16310" t="9181" r="10856" b="8541"/>
          <a:stretch>
            <a:fillRect/>
          </a:stretch>
        </p:blipFill>
        <p:spPr bwMode="auto">
          <a:xfrm>
            <a:off x="4219931" y="2239546"/>
            <a:ext cx="4536556" cy="262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532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49F67-FB58-49E2-0882-55C9077FDD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53DAB-6CF9-4642-BEE8-804CFF499F2C}"/>
              </a:ext>
            </a:extLst>
          </p:cNvPr>
          <p:cNvSpPr>
            <a:spLocks noGrp="1"/>
          </p:cNvSpPr>
          <p:nvPr>
            <p:ph type="title"/>
          </p:nvPr>
        </p:nvSpPr>
        <p:spPr>
          <a:xfrm>
            <a:off x="319499" y="179874"/>
            <a:ext cx="4585009" cy="755700"/>
          </a:xfrm>
        </p:spPr>
        <p:txBody>
          <a:bodyPr/>
          <a:lstStyle/>
          <a:p>
            <a:r>
              <a:rPr lang="en-US" dirty="0"/>
              <a:t>Quantization (Example)</a:t>
            </a:r>
          </a:p>
        </p:txBody>
      </p:sp>
      <p:grpSp>
        <p:nvGrpSpPr>
          <p:cNvPr id="77" name="Group 76">
            <a:extLst>
              <a:ext uri="{FF2B5EF4-FFF2-40B4-BE49-F238E27FC236}">
                <a16:creationId xmlns:a16="http://schemas.microsoft.com/office/drawing/2014/main" id="{A134F611-BB84-3EBF-DA73-C0730D0F751C}"/>
              </a:ext>
            </a:extLst>
          </p:cNvPr>
          <p:cNvGrpSpPr/>
          <p:nvPr/>
        </p:nvGrpSpPr>
        <p:grpSpPr>
          <a:xfrm>
            <a:off x="534678" y="1046426"/>
            <a:ext cx="8074645" cy="4004253"/>
            <a:chOff x="278148" y="1046426"/>
            <a:chExt cx="8074645" cy="4004253"/>
          </a:xfrm>
        </p:grpSpPr>
        <p:sp>
          <p:nvSpPr>
            <p:cNvPr id="7" name="Rectangle 6">
              <a:extLst>
                <a:ext uri="{FF2B5EF4-FFF2-40B4-BE49-F238E27FC236}">
                  <a16:creationId xmlns:a16="http://schemas.microsoft.com/office/drawing/2014/main" id="{CD4F757C-7511-C48E-0F78-132EA28A30B1}"/>
                </a:ext>
              </a:extLst>
            </p:cNvPr>
            <p:cNvSpPr/>
            <p:nvPr/>
          </p:nvSpPr>
          <p:spPr>
            <a:xfrm>
              <a:off x="542776" y="1046427"/>
              <a:ext cx="1525630"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Model Weight</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14C3898-EC4A-B010-3CB9-5D9929F60758}"/>
                    </a:ext>
                  </a:extLst>
                </p:cNvPr>
                <p:cNvSpPr/>
                <p:nvPr/>
              </p:nvSpPr>
              <p:spPr>
                <a:xfrm>
                  <a:off x="542776" y="1320258"/>
                  <a:ext cx="1525630" cy="28931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=0.37</m:t>
                        </m:r>
                      </m:oMath>
                    </m:oMathPara>
                  </a14:m>
                  <a:endParaRPr lang="en-US" dirty="0"/>
                </a:p>
              </p:txBody>
            </p:sp>
          </mc:Choice>
          <mc:Fallback>
            <p:sp>
              <p:nvSpPr>
                <p:cNvPr id="8" name="Rectangle 7">
                  <a:extLst>
                    <a:ext uri="{FF2B5EF4-FFF2-40B4-BE49-F238E27FC236}">
                      <a16:creationId xmlns:a16="http://schemas.microsoft.com/office/drawing/2014/main" id="{114C3898-EC4A-B010-3CB9-5D9929F60758}"/>
                    </a:ext>
                  </a:extLst>
                </p:cNvPr>
                <p:cNvSpPr>
                  <a:spLocks noRot="1" noChangeAspect="1" noMove="1" noResize="1" noEditPoints="1" noAdjustHandles="1" noChangeArrowheads="1" noChangeShapeType="1" noTextEdit="1"/>
                </p:cNvSpPr>
                <p:nvPr/>
              </p:nvSpPr>
              <p:spPr>
                <a:xfrm>
                  <a:off x="542776" y="1320258"/>
                  <a:ext cx="1525630" cy="28931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58B7186-EAC2-931B-392F-E09EFE600C27}"/>
                </a:ext>
              </a:extLst>
            </p:cNvPr>
            <p:cNvSpPr txBox="1"/>
            <p:nvPr/>
          </p:nvSpPr>
          <p:spPr>
            <a:xfrm>
              <a:off x="542776" y="1662548"/>
              <a:ext cx="1525630" cy="430887"/>
            </a:xfrm>
            <a:prstGeom prst="rect">
              <a:avLst/>
            </a:prstGeom>
            <a:noFill/>
          </p:spPr>
          <p:txBody>
            <a:bodyPr wrap="square" rtlCol="0">
              <a:spAutoFit/>
            </a:bodyPr>
            <a:lstStyle/>
            <a:p>
              <a:pPr algn="ctr"/>
              <a:r>
                <a:rPr lang="en-US" sz="1100" dirty="0"/>
                <a:t>Stored as a 32-bit number (fp32)</a:t>
              </a:r>
            </a:p>
          </p:txBody>
        </p:sp>
        <p:sp>
          <p:nvSpPr>
            <p:cNvPr id="10" name="Rectangle 9">
              <a:extLst>
                <a:ext uri="{FF2B5EF4-FFF2-40B4-BE49-F238E27FC236}">
                  <a16:creationId xmlns:a16="http://schemas.microsoft.com/office/drawing/2014/main" id="{0824B2C2-502A-8E90-311D-C1069CAD1261}"/>
                </a:ext>
              </a:extLst>
            </p:cNvPr>
            <p:cNvSpPr/>
            <p:nvPr/>
          </p:nvSpPr>
          <p:spPr>
            <a:xfrm>
              <a:off x="278148" y="2328864"/>
              <a:ext cx="2067587"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4-bit Quantization</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D160235D-E77F-22F4-CD21-8858052F970A}"/>
                    </a:ext>
                  </a:extLst>
                </p:cNvPr>
                <p:cNvSpPr/>
                <p:nvPr/>
              </p:nvSpPr>
              <p:spPr>
                <a:xfrm>
                  <a:off x="278149" y="2602695"/>
                  <a:ext cx="2067586" cy="5770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r>
                          <m:rPr>
                            <m:nor/>
                          </m:rPr>
                          <a:rPr lang="en-US" b="0" i="0" smtClean="0">
                            <a:latin typeface="Cambria Math" panose="02040503050406030204" pitchFamily="18" charset="0"/>
                          </a:rPr>
                          <m:t>round</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𝑤</m:t>
                                </m:r>
                              </m:num>
                              <m:den>
                                <m:r>
                                  <a:rPr lang="en-US" b="0" i="1" smtClean="0">
                                    <a:latin typeface="Cambria Math" panose="02040503050406030204" pitchFamily="18" charset="0"/>
                                  </a:rPr>
                                  <m:t>𝑆</m:t>
                                </m:r>
                              </m:den>
                            </m:f>
                          </m:e>
                        </m:d>
                      </m:oMath>
                    </m:oMathPara>
                  </a14:m>
                  <a:endParaRPr lang="en-US" dirty="0"/>
                </a:p>
              </p:txBody>
            </p:sp>
          </mc:Choice>
          <mc:Fallback>
            <p:sp>
              <p:nvSpPr>
                <p:cNvPr id="11" name="Rectangle 10">
                  <a:extLst>
                    <a:ext uri="{FF2B5EF4-FFF2-40B4-BE49-F238E27FC236}">
                      <a16:creationId xmlns:a16="http://schemas.microsoft.com/office/drawing/2014/main" id="{D160235D-E77F-22F4-CD21-8858052F970A}"/>
                    </a:ext>
                  </a:extLst>
                </p:cNvPr>
                <p:cNvSpPr>
                  <a:spLocks noRot="1" noChangeAspect="1" noMove="1" noResize="1" noEditPoints="1" noAdjustHandles="1" noChangeArrowheads="1" noChangeShapeType="1" noTextEdit="1"/>
                </p:cNvSpPr>
                <p:nvPr/>
              </p:nvSpPr>
              <p:spPr>
                <a:xfrm>
                  <a:off x="278149" y="2602695"/>
                  <a:ext cx="2067586" cy="5770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E6D812-E9D4-115D-9519-19C6F01100DB}"/>
                    </a:ext>
                  </a:extLst>
                </p:cNvPr>
                <p:cNvSpPr txBox="1"/>
                <p:nvPr/>
              </p:nvSpPr>
              <p:spPr>
                <a:xfrm>
                  <a:off x="362474" y="3265575"/>
                  <a:ext cx="2067587" cy="1785104"/>
                </a:xfrm>
                <a:prstGeom prst="rect">
                  <a:avLst/>
                </a:prstGeom>
                <a:noFill/>
              </p:spPr>
              <p:txBody>
                <a:bodyPr wrap="square" rtlCol="0">
                  <a:spAutoFit/>
                </a:bodyPr>
                <a:lstStyle/>
                <a:p>
                  <a:pPr algn="ctr"/>
                  <a:r>
                    <a:rPr lang="en-US" sz="1100" dirty="0"/>
                    <a:t>A 4-bit quantized value can represent 2</a:t>
                  </a:r>
                  <a:r>
                    <a:rPr lang="en-US" sz="1100" baseline="30000" dirty="0"/>
                    <a:t>4</a:t>
                  </a:r>
                  <a:r>
                    <a:rPr lang="en-US" sz="1100" dirty="0"/>
                    <a:t>=16 discrete levels.</a:t>
                  </a:r>
                </a:p>
                <a:p>
                  <a:r>
                    <a:rPr lang="en-US" sz="1100" dirty="0"/>
                    <a:t>Where:</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𝑆</m:t>
                      </m:r>
                    </m:oMath>
                  </a14:m>
                  <a:r>
                    <a:rPr lang="en-US" sz="1100" dirty="0"/>
                    <a:t> is the scale factor (how much one quantization level represents)</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𝑄</m:t>
                      </m:r>
                      <m:r>
                        <a:rPr lang="en-US" sz="1100" i="1" dirty="0" smtClean="0">
                          <a:latin typeface="Cambria Math" panose="02040503050406030204" pitchFamily="18" charset="0"/>
                        </a:rPr>
                        <m:t>(</m:t>
                      </m:r>
                      <m:r>
                        <a:rPr lang="en-US" sz="1100" i="1" dirty="0" smtClean="0">
                          <a:latin typeface="Cambria Math" panose="02040503050406030204" pitchFamily="18" charset="0"/>
                        </a:rPr>
                        <m:t>𝑤</m:t>
                      </m:r>
                      <m:r>
                        <a:rPr lang="en-US" sz="1100" i="1" dirty="0" smtClean="0">
                          <a:latin typeface="Cambria Math" panose="02040503050406030204" pitchFamily="18" charset="0"/>
                        </a:rPr>
                        <m:t>) </m:t>
                      </m:r>
                    </m:oMath>
                  </a14:m>
                  <a:r>
                    <a:rPr lang="en-US" sz="1100" dirty="0"/>
                    <a:t>is an integer between [-8,+7] (16 levels total).</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𝑄</m:t>
                      </m:r>
                      <m:r>
                        <a:rPr lang="en-US" sz="1100" i="1" dirty="0" smtClean="0">
                          <a:latin typeface="Cambria Math" panose="02040503050406030204" pitchFamily="18" charset="0"/>
                        </a:rPr>
                        <m:t>(</m:t>
                      </m:r>
                      <m:r>
                        <a:rPr lang="en-US" sz="1100" i="1" dirty="0" smtClean="0">
                          <a:latin typeface="Cambria Math" panose="02040503050406030204" pitchFamily="18" charset="0"/>
                        </a:rPr>
                        <m:t>𝑤</m:t>
                      </m:r>
                      <m:r>
                        <a:rPr lang="en-US" sz="1100" i="1" dirty="0" smtClean="0">
                          <a:latin typeface="Cambria Math" panose="02040503050406030204" pitchFamily="18" charset="0"/>
                        </a:rPr>
                        <m:t>)∈{−8,−7,−6,…,6,7}</m:t>
                      </m:r>
                    </m:oMath>
                  </a14:m>
                </a:p>
              </p:txBody>
            </p:sp>
          </mc:Choice>
          <mc:Fallback>
            <p:sp>
              <p:nvSpPr>
                <p:cNvPr id="13" name="TextBox 12">
                  <a:extLst>
                    <a:ext uri="{FF2B5EF4-FFF2-40B4-BE49-F238E27FC236}">
                      <a16:creationId xmlns:a16="http://schemas.microsoft.com/office/drawing/2014/main" id="{9CE6D812-E9D4-115D-9519-19C6F01100DB}"/>
                    </a:ext>
                  </a:extLst>
                </p:cNvPr>
                <p:cNvSpPr txBox="1">
                  <a:spLocks noRot="1" noChangeAspect="1" noMove="1" noResize="1" noEditPoints="1" noAdjustHandles="1" noChangeArrowheads="1" noChangeShapeType="1" noTextEdit="1"/>
                </p:cNvSpPr>
                <p:nvPr/>
              </p:nvSpPr>
              <p:spPr>
                <a:xfrm>
                  <a:off x="362474" y="3265575"/>
                  <a:ext cx="2067587" cy="1785104"/>
                </a:xfrm>
                <a:prstGeom prst="rect">
                  <a:avLst/>
                </a:prstGeom>
                <a:blipFill>
                  <a:blip r:embed="rId4"/>
                  <a:stretch>
                    <a:fillRect t="-341" b="-136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B0D9F51-5AE2-F227-C6D9-BB8C71CB846E}"/>
                </a:ext>
              </a:extLst>
            </p:cNvPr>
            <p:cNvSpPr/>
            <p:nvPr/>
          </p:nvSpPr>
          <p:spPr>
            <a:xfrm>
              <a:off x="2886939" y="1046426"/>
              <a:ext cx="2757871"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Map the Scale</a:t>
              </a:r>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9D2C1A69-AFA9-6D83-2AC3-711086402588}"/>
                    </a:ext>
                  </a:extLst>
                </p:cNvPr>
                <p:cNvSpPr/>
                <p:nvPr/>
              </p:nvSpPr>
              <p:spPr>
                <a:xfrm>
                  <a:off x="2886939" y="1315484"/>
                  <a:ext cx="2757871" cy="5770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max</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7</m:t>
                            </m:r>
                          </m:den>
                        </m:f>
                        <m:r>
                          <a:rPr lang="en-US" b="0" i="1" smtClean="0">
                            <a:latin typeface="Cambria Math" panose="02040503050406030204" pitchFamily="18" charset="0"/>
                            <a:ea typeface="Cambria Math" panose="02040503050406030204" pitchFamily="18" charset="0"/>
                          </a:rPr>
                          <m:t>≈0.1429</m:t>
                        </m:r>
                      </m:oMath>
                    </m:oMathPara>
                  </a14:m>
                  <a:endParaRPr lang="en-US" dirty="0"/>
                </a:p>
              </p:txBody>
            </p:sp>
          </mc:Choice>
          <mc:Fallback>
            <p:sp>
              <p:nvSpPr>
                <p:cNvPr id="15" name="Rectangle 14">
                  <a:extLst>
                    <a:ext uri="{FF2B5EF4-FFF2-40B4-BE49-F238E27FC236}">
                      <a16:creationId xmlns:a16="http://schemas.microsoft.com/office/drawing/2014/main" id="{9D2C1A69-AFA9-6D83-2AC3-711086402588}"/>
                    </a:ext>
                  </a:extLst>
                </p:cNvPr>
                <p:cNvSpPr>
                  <a:spLocks noRot="1" noChangeAspect="1" noMove="1" noResize="1" noEditPoints="1" noAdjustHandles="1" noChangeArrowheads="1" noChangeShapeType="1" noTextEdit="1"/>
                </p:cNvSpPr>
                <p:nvPr/>
              </p:nvSpPr>
              <p:spPr>
                <a:xfrm>
                  <a:off x="2886939" y="1315484"/>
                  <a:ext cx="2757871" cy="577001"/>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84ED476-983C-6800-C08D-D8029F7BC9AE}"/>
                </a:ext>
              </a:extLst>
            </p:cNvPr>
            <p:cNvSpPr txBox="1"/>
            <p:nvPr/>
          </p:nvSpPr>
          <p:spPr>
            <a:xfrm>
              <a:off x="2886938" y="1930258"/>
              <a:ext cx="2757871" cy="600164"/>
            </a:xfrm>
            <a:prstGeom prst="rect">
              <a:avLst/>
            </a:prstGeom>
            <a:noFill/>
          </p:spPr>
          <p:txBody>
            <a:bodyPr wrap="square">
              <a:spAutoFit/>
            </a:bodyPr>
            <a:lstStyle/>
            <a:p>
              <a:pPr algn="ctr"/>
              <a:r>
                <a:rPr lang="en-US" sz="1100" dirty="0"/>
                <a:t>Let’s say the weights in this tensor range from [-1.0,+1.0]. Denominator is the max weight in the [-8,+7] quant range (so, 7).</a:t>
              </a:r>
            </a:p>
          </p:txBody>
        </p:sp>
        <p:sp>
          <p:nvSpPr>
            <p:cNvPr id="23" name="Rectangle 22">
              <a:extLst>
                <a:ext uri="{FF2B5EF4-FFF2-40B4-BE49-F238E27FC236}">
                  <a16:creationId xmlns:a16="http://schemas.microsoft.com/office/drawing/2014/main" id="{8F5B2701-BFA1-E755-3253-75CE3B6567D7}"/>
                </a:ext>
              </a:extLst>
            </p:cNvPr>
            <p:cNvSpPr/>
            <p:nvPr/>
          </p:nvSpPr>
          <p:spPr>
            <a:xfrm>
              <a:off x="2886937" y="2967524"/>
              <a:ext cx="2757871"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Quantize the Value</a:t>
              </a:r>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DD359C84-BFA2-6568-81C1-411EE6A0A8B0}"/>
                    </a:ext>
                  </a:extLst>
                </p:cNvPr>
                <p:cNvSpPr/>
                <p:nvPr/>
              </p:nvSpPr>
              <p:spPr>
                <a:xfrm>
                  <a:off x="2886939" y="3247400"/>
                  <a:ext cx="2757871" cy="86957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0.37</m:t>
                            </m:r>
                          </m:e>
                        </m:d>
                        <m:r>
                          <a:rPr lang="en-US" i="1">
                            <a:latin typeface="Cambria Math" panose="02040503050406030204" pitchFamily="18" charset="0"/>
                          </a:rPr>
                          <m:t>=</m:t>
                        </m:r>
                        <m:r>
                          <m:rPr>
                            <m:nor/>
                          </m:rPr>
                          <a:rPr lang="en-US">
                            <a:latin typeface="Cambria Math" panose="02040503050406030204" pitchFamily="18" charset="0"/>
                          </a:rPr>
                          <m:t>round</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0.37</m:t>
                                </m:r>
                              </m:num>
                              <m:den>
                                <m:r>
                                  <a:rPr lang="en-US" b="0" i="1" smtClean="0">
                                    <a:latin typeface="Cambria Math" panose="02040503050406030204" pitchFamily="18" charset="0"/>
                                  </a:rPr>
                                  <m:t>0.1429</m:t>
                                </m:r>
                              </m:den>
                            </m:f>
                          </m:e>
                        </m:d>
                      </m:oMath>
                    </m:oMathPara>
                  </a14:m>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nor/>
                          </m:rPr>
                          <a:rPr lang="en-US">
                            <a:latin typeface="Cambria Math" panose="02040503050406030204" pitchFamily="18" charset="0"/>
                          </a:rPr>
                          <m:t>round</m:t>
                        </m:r>
                        <m:d>
                          <m:dPr>
                            <m:ctrlPr>
                              <a:rPr lang="en-US" i="1" smtClean="0">
                                <a:latin typeface="Cambria Math" panose="02040503050406030204" pitchFamily="18" charset="0"/>
                              </a:rPr>
                            </m:ctrlPr>
                          </m:dPr>
                          <m:e>
                            <m:r>
                              <a:rPr lang="en-US" b="0" i="1" smtClean="0">
                                <a:latin typeface="Cambria Math" panose="02040503050406030204" pitchFamily="18" charset="0"/>
                              </a:rPr>
                              <m:t>2.59</m:t>
                            </m:r>
                          </m:e>
                        </m:d>
                        <m:r>
                          <a:rPr lang="en-US" b="0" i="1" smtClean="0">
                            <a:latin typeface="Cambria Math" panose="02040503050406030204" pitchFamily="18" charset="0"/>
                          </a:rPr>
                          <m:t>=3</m:t>
                        </m:r>
                      </m:oMath>
                    </m:oMathPara>
                  </a14:m>
                  <a:endParaRPr lang="en-US" dirty="0"/>
                </a:p>
              </p:txBody>
            </p:sp>
          </mc:Choice>
          <mc:Fallback>
            <p:sp>
              <p:nvSpPr>
                <p:cNvPr id="24" name="Rectangle 23">
                  <a:extLst>
                    <a:ext uri="{FF2B5EF4-FFF2-40B4-BE49-F238E27FC236}">
                      <a16:creationId xmlns:a16="http://schemas.microsoft.com/office/drawing/2014/main" id="{DD359C84-BFA2-6568-81C1-411EE6A0A8B0}"/>
                    </a:ext>
                  </a:extLst>
                </p:cNvPr>
                <p:cNvSpPr>
                  <a:spLocks noRot="1" noChangeAspect="1" noMove="1" noResize="1" noEditPoints="1" noAdjustHandles="1" noChangeArrowheads="1" noChangeShapeType="1" noTextEdit="1"/>
                </p:cNvSpPr>
                <p:nvPr/>
              </p:nvSpPr>
              <p:spPr>
                <a:xfrm>
                  <a:off x="2886939" y="3247400"/>
                  <a:ext cx="2757871" cy="869576"/>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B3F1B7E8-D7F7-6EA0-8AE6-51E1E0DA4548}"/>
                </a:ext>
              </a:extLst>
            </p:cNvPr>
            <p:cNvSpPr txBox="1"/>
            <p:nvPr/>
          </p:nvSpPr>
          <p:spPr>
            <a:xfrm>
              <a:off x="2886939" y="4158127"/>
              <a:ext cx="2757871" cy="430887"/>
            </a:xfrm>
            <a:prstGeom prst="rect">
              <a:avLst/>
            </a:prstGeom>
            <a:noFill/>
          </p:spPr>
          <p:txBody>
            <a:bodyPr wrap="square">
              <a:spAutoFit/>
            </a:bodyPr>
            <a:lstStyle/>
            <a:p>
              <a:pPr algn="ctr"/>
              <a:r>
                <a:rPr lang="en-US" sz="1100" dirty="0"/>
                <a:t>Integer representation (4-bit) is: 3</a:t>
              </a:r>
            </a:p>
            <a:p>
              <a:pPr algn="ctr"/>
              <a:r>
                <a:rPr lang="en-US" sz="1100" dirty="0"/>
                <a:t>(binary: 0011)</a:t>
              </a:r>
            </a:p>
          </p:txBody>
        </p:sp>
        <p:cxnSp>
          <p:nvCxnSpPr>
            <p:cNvPr id="27" name="Connector: Elbow 26">
              <a:extLst>
                <a:ext uri="{FF2B5EF4-FFF2-40B4-BE49-F238E27FC236}">
                  <a16:creationId xmlns:a16="http://schemas.microsoft.com/office/drawing/2014/main" id="{CA02288F-0DE6-82C0-C1A5-9A46755257FE}"/>
                </a:ext>
              </a:extLst>
            </p:cNvPr>
            <p:cNvCxnSpPr>
              <a:cxnSpLocks/>
              <a:stCxn id="23" idx="3"/>
              <a:endCxn id="46" idx="1"/>
            </p:cNvCxnSpPr>
            <p:nvPr/>
          </p:nvCxnSpPr>
          <p:spPr>
            <a:xfrm flipV="1">
              <a:off x="5644808" y="1183343"/>
              <a:ext cx="818539" cy="1921097"/>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1C24C0F-0E5C-B0B4-1212-B962A92D331F}"/>
                </a:ext>
              </a:extLst>
            </p:cNvPr>
            <p:cNvCxnSpPr>
              <a:cxnSpLocks/>
              <a:stCxn id="10" idx="3"/>
              <a:endCxn id="14" idx="1"/>
            </p:cNvCxnSpPr>
            <p:nvPr/>
          </p:nvCxnSpPr>
          <p:spPr>
            <a:xfrm flipV="1">
              <a:off x="2345735" y="1183342"/>
              <a:ext cx="541204" cy="1282438"/>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03FD0BA-9023-5376-42C8-D72B83D3F123}"/>
                </a:ext>
              </a:extLst>
            </p:cNvPr>
            <p:cNvSpPr/>
            <p:nvPr/>
          </p:nvSpPr>
          <p:spPr>
            <a:xfrm>
              <a:off x="6463347" y="1046427"/>
              <a:ext cx="1711303"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Quantized Weight</a:t>
              </a:r>
            </a:p>
          </p:txBody>
        </p:sp>
        <mc:AlternateContent xmlns:mc="http://schemas.openxmlformats.org/markup-compatibility/2006">
          <mc:Choice xmlns:a14="http://schemas.microsoft.com/office/drawing/2010/main" Requires="a14">
            <p:sp>
              <p:nvSpPr>
                <p:cNvPr id="47" name="Rectangle 46">
                  <a:extLst>
                    <a:ext uri="{FF2B5EF4-FFF2-40B4-BE49-F238E27FC236}">
                      <a16:creationId xmlns:a16="http://schemas.microsoft.com/office/drawing/2014/main" id="{AB7F7F7F-4179-2D33-E278-48F7B232D9BF}"/>
                    </a:ext>
                  </a:extLst>
                </p:cNvPr>
                <p:cNvSpPr/>
                <p:nvPr/>
              </p:nvSpPr>
              <p:spPr>
                <a:xfrm>
                  <a:off x="6463345" y="1315484"/>
                  <a:ext cx="1711304" cy="8557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pl-PL" b="0" i="1" smtClean="0">
                                <a:latin typeface="Cambria Math" panose="02040503050406030204" pitchFamily="18" charset="0"/>
                              </a:rPr>
                            </m:ctrlPr>
                          </m:accPr>
                          <m:e>
                            <m:r>
                              <a:rPr lang="en-US" b="0" i="1" smtClean="0">
                                <a:latin typeface="Cambria Math" panose="02040503050406030204" pitchFamily="18" charset="0"/>
                              </a:rPr>
                              <m:t>𝑤</m:t>
                            </m:r>
                          </m:e>
                        </m:acc>
                        <m:r>
                          <a:rPr lang="pl-PL" i="1">
                            <a:latin typeface="Cambria Math" panose="02040503050406030204" pitchFamily="18" charset="0"/>
                          </a:rPr>
                          <m:t>=</m:t>
                        </m:r>
                        <m:r>
                          <a:rPr lang="pl-PL" i="1">
                            <a:latin typeface="Cambria Math" panose="02040503050406030204" pitchFamily="18" charset="0"/>
                          </a:rPr>
                          <m:t>𝑆</m:t>
                        </m:r>
                        <m:r>
                          <a:rPr lang="pl-PL" i="1">
                            <a:latin typeface="Cambria Math" panose="02040503050406030204" pitchFamily="18" charset="0"/>
                          </a:rPr>
                          <m:t>×</m:t>
                        </m:r>
                        <m:r>
                          <a:rPr lang="pl-PL" i="1">
                            <a:latin typeface="Cambria Math" panose="02040503050406030204" pitchFamily="18" charset="0"/>
                          </a:rPr>
                          <m:t>𝑄</m:t>
                        </m:r>
                        <m:r>
                          <a:rPr lang="pl-PL" i="1">
                            <a:latin typeface="Cambria Math" panose="02040503050406030204" pitchFamily="18" charset="0"/>
                          </a:rPr>
                          <m:t>(</m:t>
                        </m:r>
                        <m:r>
                          <a:rPr lang="pl-PL" i="1">
                            <a:latin typeface="Cambria Math" panose="02040503050406030204" pitchFamily="18" charset="0"/>
                          </a:rPr>
                          <m:t>𝑤</m:t>
                        </m:r>
                        <m:r>
                          <a:rPr lang="pl-PL" i="1">
                            <a:latin typeface="Cambria Math" panose="02040503050406030204" pitchFamily="18" charset="0"/>
                          </a:rPr>
                          <m:t>)=0.1429×3=0.4287</m:t>
                        </m:r>
                      </m:oMath>
                    </m:oMathPara>
                  </a14:m>
                  <a:endParaRPr lang="en-US" dirty="0"/>
                </a:p>
              </p:txBody>
            </p:sp>
          </mc:Choice>
          <mc:Fallback>
            <p:sp>
              <p:nvSpPr>
                <p:cNvPr id="47" name="Rectangle 46">
                  <a:extLst>
                    <a:ext uri="{FF2B5EF4-FFF2-40B4-BE49-F238E27FC236}">
                      <a16:creationId xmlns:a16="http://schemas.microsoft.com/office/drawing/2014/main" id="{AB7F7F7F-4179-2D33-E278-48F7B232D9BF}"/>
                    </a:ext>
                  </a:extLst>
                </p:cNvPr>
                <p:cNvSpPr>
                  <a:spLocks noRot="1" noChangeAspect="1" noMove="1" noResize="1" noEditPoints="1" noAdjustHandles="1" noChangeArrowheads="1" noChangeShapeType="1" noTextEdit="1"/>
                </p:cNvSpPr>
                <p:nvPr/>
              </p:nvSpPr>
              <p:spPr>
                <a:xfrm>
                  <a:off x="6463345" y="1315484"/>
                  <a:ext cx="1711304" cy="855718"/>
                </a:xfrm>
                <a:prstGeom prst="rect">
                  <a:avLst/>
                </a:prstGeom>
                <a:blipFill>
                  <a:blip r:embed="rId7"/>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8388A1E6-BBF5-DAD3-78E7-5CE8E8C6CA32}"/>
                </a:ext>
              </a:extLst>
            </p:cNvPr>
            <p:cNvSpPr txBox="1"/>
            <p:nvPr/>
          </p:nvSpPr>
          <p:spPr>
            <a:xfrm>
              <a:off x="6463345" y="2227691"/>
              <a:ext cx="1711304" cy="430887"/>
            </a:xfrm>
            <a:prstGeom prst="rect">
              <a:avLst/>
            </a:prstGeom>
            <a:noFill/>
          </p:spPr>
          <p:txBody>
            <a:bodyPr wrap="square" rtlCol="0">
              <a:spAutoFit/>
            </a:bodyPr>
            <a:lstStyle/>
            <a:p>
              <a:pPr algn="ctr"/>
              <a:r>
                <a:rPr lang="en-US" sz="1100" dirty="0"/>
                <a:t>Reconstruct the original model weight</a:t>
              </a:r>
            </a:p>
          </p:txBody>
        </p:sp>
        <p:sp>
          <p:nvSpPr>
            <p:cNvPr id="49" name="Rectangle 48">
              <a:extLst>
                <a:ext uri="{FF2B5EF4-FFF2-40B4-BE49-F238E27FC236}">
                  <a16:creationId xmlns:a16="http://schemas.microsoft.com/office/drawing/2014/main" id="{781E4BB1-1237-CC0A-827E-5F96DC4C963D}"/>
                </a:ext>
              </a:extLst>
            </p:cNvPr>
            <p:cNvSpPr/>
            <p:nvPr/>
          </p:nvSpPr>
          <p:spPr>
            <a:xfrm>
              <a:off x="6285205" y="2967525"/>
              <a:ext cx="2067587"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Error</a:t>
              </a:r>
            </a:p>
          </p:txBody>
        </p:sp>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AEC99A53-6561-03D0-C0BD-892F4D38C591}"/>
                    </a:ext>
                  </a:extLst>
                </p:cNvPr>
                <p:cNvSpPr/>
                <p:nvPr/>
              </p:nvSpPr>
              <p:spPr>
                <a:xfrm>
                  <a:off x="6285206" y="3241356"/>
                  <a:ext cx="2067586" cy="8756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error</m:t>
                        </m:r>
                        <m:r>
                          <a:rPr lang="en-US" b="0" i="1" smtClean="0">
                            <a:latin typeface="Cambria Math" panose="02040503050406030204" pitchFamily="18" charset="0"/>
                          </a:rPr>
                          <m:t>=</m:t>
                        </m:r>
                        <m:r>
                          <a:rPr lang="pl-PL" i="1" smtClean="0">
                            <a:latin typeface="Cambria Math" panose="02040503050406030204" pitchFamily="18" charset="0"/>
                          </a:rPr>
                          <m:t>𝑤</m:t>
                        </m:r>
                        <m:r>
                          <a:rPr lang="pl-PL" i="1" smtClean="0">
                            <a:latin typeface="Cambria Math" panose="02040503050406030204" pitchFamily="18" charset="0"/>
                          </a:rPr>
                          <m:t>−</m:t>
                        </m:r>
                        <m:acc>
                          <m:accPr>
                            <m:chr m:val="̂"/>
                            <m:ctrlPr>
                              <a:rPr lang="pl-PL" i="1" smtClean="0">
                                <a:latin typeface="Cambria Math" panose="02040503050406030204" pitchFamily="18" charset="0"/>
                              </a:rPr>
                            </m:ctrlPr>
                          </m:accPr>
                          <m:e>
                            <m:r>
                              <a:rPr lang="en-US" b="0" i="1" smtClean="0">
                                <a:latin typeface="Cambria Math" panose="02040503050406030204" pitchFamily="18" charset="0"/>
                              </a:rPr>
                              <m:t>𝑤</m:t>
                            </m:r>
                          </m:e>
                        </m:acc>
                      </m:oMath>
                    </m:oMathPara>
                  </a14:m>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pl-PL" i="1">
                            <a:latin typeface="Cambria Math" panose="02040503050406030204" pitchFamily="18" charset="0"/>
                          </a:rPr>
                          <m:t>=0.37−0.4287=−0.0587</m:t>
                        </m:r>
                      </m:oMath>
                    </m:oMathPara>
                  </a14:m>
                  <a:endParaRPr lang="en-US" dirty="0"/>
                </a:p>
              </p:txBody>
            </p:sp>
          </mc:Choice>
          <mc:Fallback>
            <p:sp>
              <p:nvSpPr>
                <p:cNvPr id="50" name="Rectangle 49">
                  <a:extLst>
                    <a:ext uri="{FF2B5EF4-FFF2-40B4-BE49-F238E27FC236}">
                      <a16:creationId xmlns:a16="http://schemas.microsoft.com/office/drawing/2014/main" id="{AEC99A53-6561-03D0-C0BD-892F4D38C591}"/>
                    </a:ext>
                  </a:extLst>
                </p:cNvPr>
                <p:cNvSpPr>
                  <a:spLocks noRot="1" noChangeAspect="1" noMove="1" noResize="1" noEditPoints="1" noAdjustHandles="1" noChangeArrowheads="1" noChangeShapeType="1" noTextEdit="1"/>
                </p:cNvSpPr>
                <p:nvPr/>
              </p:nvSpPr>
              <p:spPr>
                <a:xfrm>
                  <a:off x="6285206" y="3241356"/>
                  <a:ext cx="2067586" cy="875620"/>
                </a:xfrm>
                <a:prstGeom prst="rect">
                  <a:avLst/>
                </a:prstGeom>
                <a:blipFill>
                  <a:blip r:embed="rId8"/>
                  <a:stretch>
                    <a:fillRect/>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24F11EC1-8F48-1B25-052C-9F07DF090ADD}"/>
                </a:ext>
              </a:extLst>
            </p:cNvPr>
            <p:cNvSpPr txBox="1"/>
            <p:nvPr/>
          </p:nvSpPr>
          <p:spPr>
            <a:xfrm>
              <a:off x="6285206" y="4090401"/>
              <a:ext cx="2067587" cy="430887"/>
            </a:xfrm>
            <a:prstGeom prst="rect">
              <a:avLst/>
            </a:prstGeom>
            <a:noFill/>
          </p:spPr>
          <p:txBody>
            <a:bodyPr wrap="square" rtlCol="0">
              <a:spAutoFit/>
            </a:bodyPr>
            <a:lstStyle/>
            <a:p>
              <a:pPr algn="ctr"/>
              <a:r>
                <a:rPr lang="en-US" sz="1100" dirty="0"/>
                <a:t>The reconstructed model weight is off by -0.0587</a:t>
              </a:r>
            </a:p>
          </p:txBody>
        </p:sp>
        <p:cxnSp>
          <p:nvCxnSpPr>
            <p:cNvPr id="60" name="Straight Arrow Connector 59">
              <a:extLst>
                <a:ext uri="{FF2B5EF4-FFF2-40B4-BE49-F238E27FC236}">
                  <a16:creationId xmlns:a16="http://schemas.microsoft.com/office/drawing/2014/main" id="{CC0FEDD5-681B-730F-EDE2-20A10C0C5C02}"/>
                </a:ext>
              </a:extLst>
            </p:cNvPr>
            <p:cNvCxnSpPr>
              <a:stCxn id="9" idx="2"/>
              <a:endCxn id="10" idx="0"/>
            </p:cNvCxnSpPr>
            <p:nvPr/>
          </p:nvCxnSpPr>
          <p:spPr>
            <a:xfrm>
              <a:off x="1305591" y="2093435"/>
              <a:ext cx="6351" cy="23542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B4EC82B-C3C1-FCDE-22ED-AED3F94C56D1}"/>
                </a:ext>
              </a:extLst>
            </p:cNvPr>
            <p:cNvCxnSpPr>
              <a:cxnSpLocks/>
              <a:stCxn id="17" idx="2"/>
              <a:endCxn id="23" idx="0"/>
            </p:cNvCxnSpPr>
            <p:nvPr/>
          </p:nvCxnSpPr>
          <p:spPr>
            <a:xfrm flipH="1">
              <a:off x="4265873" y="2530422"/>
              <a:ext cx="1" cy="437102"/>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C9A09CE-847B-8724-4322-A5F38F4EFC71}"/>
                </a:ext>
              </a:extLst>
            </p:cNvPr>
            <p:cNvCxnSpPr>
              <a:cxnSpLocks/>
              <a:stCxn id="48" idx="2"/>
              <a:endCxn id="49" idx="0"/>
            </p:cNvCxnSpPr>
            <p:nvPr/>
          </p:nvCxnSpPr>
          <p:spPr>
            <a:xfrm>
              <a:off x="7318997" y="2658578"/>
              <a:ext cx="2" cy="308947"/>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5495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Metal/MLX</a:t>
            </a:r>
          </a:p>
          <a:p>
            <a:pPr lvl="1"/>
            <a:r>
              <a:rPr lang="en-US" dirty="0"/>
              <a:t>Developed by Apple</a:t>
            </a:r>
          </a:p>
          <a:p>
            <a:pPr lvl="1"/>
            <a:r>
              <a:rPr lang="en-US" dirty="0"/>
              <a:t>For use across Apple hardware (integrated M chips with both CPU and GPUs)</a:t>
            </a:r>
          </a:p>
          <a:p>
            <a:pPr lvl="1"/>
            <a:r>
              <a:rPr lang="en-US" dirty="0"/>
              <a:t>Metal was originally for gaming, but now has a backend for </a:t>
            </a:r>
            <a:r>
              <a:rPr lang="en-US" dirty="0" err="1"/>
              <a:t>PyTorch</a:t>
            </a:r>
            <a:endParaRPr lang="en-US" dirty="0"/>
          </a:p>
          <a:p>
            <a:pPr lvl="1"/>
            <a:r>
              <a:rPr lang="en-US" dirty="0"/>
              <a:t>MLX supports local LLM fine-tuning and inferencing</a:t>
            </a:r>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F023-8F8F-9C2E-812B-824CBBB84833}"/>
              </a:ext>
            </a:extLst>
          </p:cNvPr>
          <p:cNvSpPr>
            <a:spLocks noGrp="1"/>
          </p:cNvSpPr>
          <p:nvPr>
            <p:ph type="title"/>
          </p:nvPr>
        </p:nvSpPr>
        <p:spPr>
          <a:xfrm>
            <a:off x="203700" y="455300"/>
            <a:ext cx="6321600" cy="635400"/>
          </a:xfrm>
        </p:spPr>
        <p:txBody>
          <a:bodyPr/>
          <a:lstStyle/>
          <a:p>
            <a:r>
              <a:rPr lang="en-US" dirty="0"/>
              <a:t>In Closing…</a:t>
            </a:r>
          </a:p>
        </p:txBody>
      </p:sp>
      <p:sp>
        <p:nvSpPr>
          <p:cNvPr id="4" name="Text Placeholder 3">
            <a:extLst>
              <a:ext uri="{FF2B5EF4-FFF2-40B4-BE49-F238E27FC236}">
                <a16:creationId xmlns:a16="http://schemas.microsoft.com/office/drawing/2014/main" id="{3C61E7A9-73E5-7CDC-040A-92B879799359}"/>
              </a:ext>
            </a:extLst>
          </p:cNvPr>
          <p:cNvSpPr>
            <a:spLocks noGrp="1"/>
          </p:cNvSpPr>
          <p:nvPr>
            <p:ph type="body" idx="1"/>
          </p:nvPr>
        </p:nvSpPr>
        <p:spPr>
          <a:xfrm>
            <a:off x="4164486" y="645228"/>
            <a:ext cx="4515964" cy="4497700"/>
          </a:xfrm>
        </p:spPr>
        <p:txBody>
          <a:bodyPr/>
          <a:lstStyle/>
          <a:p>
            <a:pPr marL="139700" indent="0">
              <a:buNone/>
            </a:pPr>
            <a:r>
              <a:rPr lang="en-US" dirty="0"/>
              <a:t>Neural networks (especially LLMs) use large amounts of matrix multiplication to get the job done</a:t>
            </a:r>
          </a:p>
          <a:p>
            <a:endParaRPr lang="en-US" dirty="0"/>
          </a:p>
          <a:p>
            <a:pPr marL="139700" indent="0">
              <a:buNone/>
            </a:pPr>
            <a:r>
              <a:rPr lang="en-US" dirty="0"/>
              <a:t>Certain factors/decisions can impact the performance of the model (both training and inferencing)</a:t>
            </a:r>
          </a:p>
          <a:p>
            <a:pPr>
              <a:spcBef>
                <a:spcPts val="600"/>
              </a:spcBef>
            </a:pPr>
            <a:r>
              <a:rPr lang="en-US" dirty="0"/>
              <a:t>Hardware: GPU vs. CPU</a:t>
            </a:r>
          </a:p>
          <a:p>
            <a:pPr lvl="1">
              <a:spcBef>
                <a:spcPts val="600"/>
              </a:spcBef>
            </a:pPr>
            <a:r>
              <a:rPr lang="en-US" dirty="0"/>
              <a:t>Core Quantity, Core Speed, Core Type</a:t>
            </a:r>
          </a:p>
          <a:p>
            <a:pPr lvl="1">
              <a:spcBef>
                <a:spcPts val="600"/>
              </a:spcBef>
            </a:pPr>
            <a:r>
              <a:rPr lang="en-US" dirty="0"/>
              <a:t>Architecture: x86, ARM</a:t>
            </a:r>
          </a:p>
          <a:p>
            <a:pPr lvl="1">
              <a:spcBef>
                <a:spcPts val="600"/>
              </a:spcBef>
            </a:pPr>
            <a:r>
              <a:rPr lang="en-US" dirty="0"/>
              <a:t>Precision: FP16, FP32, BFLOAT16</a:t>
            </a:r>
          </a:p>
          <a:p>
            <a:pPr>
              <a:spcBef>
                <a:spcPts val="600"/>
              </a:spcBef>
            </a:pPr>
            <a:r>
              <a:rPr lang="en-US" dirty="0"/>
              <a:t>Technology: CUDA, </a:t>
            </a:r>
            <a:r>
              <a:rPr lang="en-US" dirty="0" err="1"/>
              <a:t>ROCm</a:t>
            </a:r>
            <a:r>
              <a:rPr lang="en-US" dirty="0"/>
              <a:t>, Metal</a:t>
            </a:r>
          </a:p>
          <a:p>
            <a:pPr>
              <a:spcBef>
                <a:spcPts val="600"/>
              </a:spcBef>
            </a:pPr>
            <a:r>
              <a:rPr lang="en-US" dirty="0"/>
              <a:t>Framework: </a:t>
            </a:r>
            <a:r>
              <a:rPr lang="en-US" dirty="0" err="1"/>
              <a:t>PyTorch</a:t>
            </a:r>
            <a:r>
              <a:rPr lang="en-US" dirty="0"/>
              <a:t>, </a:t>
            </a:r>
            <a:r>
              <a:rPr lang="en-US" dirty="0" err="1"/>
              <a:t>Tensorflow</a:t>
            </a:r>
            <a:r>
              <a:rPr lang="en-US" dirty="0"/>
              <a:t>, </a:t>
            </a:r>
            <a:r>
              <a:rPr lang="en-US" dirty="0" err="1"/>
              <a:t>MXNet</a:t>
            </a:r>
            <a:endParaRPr lang="en-US" dirty="0"/>
          </a:p>
          <a:p>
            <a:pPr>
              <a:spcBef>
                <a:spcPts val="600"/>
              </a:spcBef>
            </a:pPr>
            <a:r>
              <a:rPr lang="en-US" dirty="0"/>
              <a:t>Network Architecture</a:t>
            </a:r>
          </a:p>
          <a:p>
            <a:pPr>
              <a:spcBef>
                <a:spcPts val="600"/>
              </a:spcBef>
            </a:pPr>
            <a:r>
              <a:rPr lang="en-US" dirty="0"/>
              <a:t>Quantization, etc.</a:t>
            </a:r>
          </a:p>
          <a:p>
            <a:endParaRPr lang="en-US" dirty="0"/>
          </a:p>
        </p:txBody>
      </p:sp>
      <p:pic>
        <p:nvPicPr>
          <p:cNvPr id="8" name="Picture 7" descr="A diagram of different colored cubes&#10;&#10;Description automatically generated">
            <a:extLst>
              <a:ext uri="{FF2B5EF4-FFF2-40B4-BE49-F238E27FC236}">
                <a16:creationId xmlns:a16="http://schemas.microsoft.com/office/drawing/2014/main" id="{AFC6C162-609A-B311-679E-29D8B25505FE}"/>
              </a:ext>
            </a:extLst>
          </p:cNvPr>
          <p:cNvPicPr>
            <a:picLocks noChangeAspect="1"/>
          </p:cNvPicPr>
          <p:nvPr/>
        </p:nvPicPr>
        <p:blipFill>
          <a:blip r:embed="rId2"/>
          <a:stretch>
            <a:fillRect/>
          </a:stretch>
        </p:blipFill>
        <p:spPr>
          <a:xfrm>
            <a:off x="108450" y="1090700"/>
            <a:ext cx="3931578" cy="3931578"/>
          </a:xfrm>
          <a:prstGeom prst="rect">
            <a:avLst/>
          </a:prstGeom>
        </p:spPr>
      </p:pic>
    </p:spTree>
    <p:extLst>
      <p:ext uri="{BB962C8B-B14F-4D97-AF65-F5344CB8AC3E}">
        <p14:creationId xmlns:p14="http://schemas.microsoft.com/office/powerpoint/2010/main" val="936743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62</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63</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64</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65</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89E-DE46-CB44-B77D-A25BB9D8E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6202D-90D0-FFC9-8994-BB549E3B5724}"/>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3AC9C1CB-6079-0155-9655-F507666B36AF}"/>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60AC85F9-C635-6E59-1854-92086A343B21}"/>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pic>
        <p:nvPicPr>
          <p:cNvPr id="9" name="Graphic 8">
            <a:extLst>
              <a:ext uri="{FF2B5EF4-FFF2-40B4-BE49-F238E27FC236}">
                <a16:creationId xmlns:a16="http://schemas.microsoft.com/office/drawing/2014/main" id="{9E8A2ABA-2F7B-8178-256D-E39C02243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6794" y="318494"/>
            <a:ext cx="601070" cy="601070"/>
          </a:xfrm>
          <a:prstGeom prst="rect">
            <a:avLst/>
          </a:prstGeom>
        </p:spPr>
      </p:pic>
      <p:pic>
        <p:nvPicPr>
          <p:cNvPr id="7" name="Picture 6">
            <a:extLst>
              <a:ext uri="{FF2B5EF4-FFF2-40B4-BE49-F238E27FC236}">
                <a16:creationId xmlns:a16="http://schemas.microsoft.com/office/drawing/2014/main" id="{1D6F15CB-BF16-85A6-361F-B984ABD23C3D}"/>
              </a:ext>
            </a:extLst>
          </p:cNvPr>
          <p:cNvPicPr>
            <a:picLocks noChangeAspect="1"/>
          </p:cNvPicPr>
          <p:nvPr/>
        </p:nvPicPr>
        <p:blipFill>
          <a:blip r:embed="rId5"/>
          <a:stretch>
            <a:fillRect/>
          </a:stretch>
        </p:blipFill>
        <p:spPr>
          <a:xfrm>
            <a:off x="1056463" y="1074194"/>
            <a:ext cx="7031074" cy="3833657"/>
          </a:xfrm>
          <a:prstGeom prst="rect">
            <a:avLst/>
          </a:prstGeom>
        </p:spPr>
      </p:pic>
    </p:spTree>
    <p:extLst>
      <p:ext uri="{BB962C8B-B14F-4D97-AF65-F5344CB8AC3E}">
        <p14:creationId xmlns:p14="http://schemas.microsoft.com/office/powerpoint/2010/main" val="1279728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E6072-1FDE-3ACB-40EA-3EFDF8EC4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3A9C3-E7F6-200B-32DD-0CD3BA72A6AC}"/>
              </a:ext>
            </a:extLst>
          </p:cNvPr>
          <p:cNvSpPr>
            <a:spLocks noGrp="1"/>
          </p:cNvSpPr>
          <p:nvPr>
            <p:ph type="title"/>
          </p:nvPr>
        </p:nvSpPr>
        <p:spPr>
          <a:xfrm>
            <a:off x="319499" y="565744"/>
            <a:ext cx="3440787"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670B6B35-1EC4-FA98-9576-5AE5AB3B05DC}"/>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35EE290B-E65B-6530-E6A0-F30221AD3C29}"/>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1FC6592A-9850-24CF-B16E-F0EDDC743D21}"/>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8D7792C3-8E3F-D37E-0893-855808765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7" y="219634"/>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3139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2697</TotalTime>
  <Words>6937</Words>
  <Application>Microsoft Office PowerPoint</Application>
  <PresentationFormat>On-screen Show (16:9)</PresentationFormat>
  <Paragraphs>1364</Paragraphs>
  <Slides>80</Slides>
  <Notes>8</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2" baseType="lpstr">
      <vt:lpstr>Cambria Math</vt:lpstr>
      <vt:lpstr>Consolas</vt:lpstr>
      <vt:lpstr>Wingdings</vt:lpstr>
      <vt:lpstr>Cambria</vt:lpstr>
      <vt:lpstr>Segoe UI</vt:lpstr>
      <vt:lpstr>Lato</vt:lpstr>
      <vt:lpstr>SFMono-Regular</vt:lpstr>
      <vt:lpstr>Arial</vt:lpstr>
      <vt:lpstr>Raleway</vt:lpstr>
      <vt:lpstr>inherit</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AI Services</vt:lpstr>
      <vt:lpstr>Azure Machine Learning Studio</vt:lpstr>
      <vt:lpstr>Azure AI Foundry</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Fine-Tuning</vt:lpstr>
      <vt:lpstr>RAG: Retrieval Augmented Generation</vt:lpstr>
      <vt:lpstr>Prompt Flows</vt:lpstr>
      <vt:lpstr>Agents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GPT-3 175B Configuration</vt:lpstr>
      <vt:lpstr>Types of Processors (Well, the ones relevant to ML/DL/AI)</vt:lpstr>
      <vt:lpstr>Types of Processors </vt:lpstr>
      <vt:lpstr>ONNX</vt:lpstr>
      <vt:lpstr>Olive</vt:lpstr>
      <vt:lpstr>RISCy Business - ARM vs. x86 Processors</vt:lpstr>
      <vt:lpstr>Apple Silicon</vt:lpstr>
      <vt:lpstr>Precision, Precisely</vt:lpstr>
      <vt:lpstr>Whatever “Floats” your Boat ⛵</vt:lpstr>
      <vt:lpstr>Quantization</vt:lpstr>
      <vt:lpstr>Quantization (Example)</vt:lpstr>
      <vt:lpstr>CUDA and ROCm</vt:lpstr>
      <vt:lpstr>Triton and Metal</vt:lpstr>
      <vt:lpstr>In Closing…</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155</cp:revision>
  <dcterms:created xsi:type="dcterms:W3CDTF">2019-01-02T02:35:54Z</dcterms:created>
  <dcterms:modified xsi:type="dcterms:W3CDTF">2025-10-29T15:59:06Z</dcterms:modified>
</cp:coreProperties>
</file>